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397" r:id="rId3"/>
    <p:sldId id="398" r:id="rId4"/>
    <p:sldId id="333" r:id="rId5"/>
    <p:sldId id="334" r:id="rId6"/>
    <p:sldId id="336" r:id="rId7"/>
    <p:sldId id="337" r:id="rId8"/>
    <p:sldId id="335" r:id="rId9"/>
    <p:sldId id="338" r:id="rId10"/>
    <p:sldId id="339" r:id="rId11"/>
    <p:sldId id="341" r:id="rId12"/>
    <p:sldId id="340" r:id="rId13"/>
    <p:sldId id="342" r:id="rId14"/>
    <p:sldId id="399" r:id="rId15"/>
    <p:sldId id="343" r:id="rId16"/>
    <p:sldId id="344" r:id="rId17"/>
    <p:sldId id="345" r:id="rId18"/>
    <p:sldId id="346" r:id="rId19"/>
    <p:sldId id="347" r:id="rId20"/>
    <p:sldId id="400" r:id="rId21"/>
    <p:sldId id="348" r:id="rId22"/>
    <p:sldId id="349" r:id="rId23"/>
    <p:sldId id="350" r:id="rId24"/>
    <p:sldId id="351" r:id="rId25"/>
    <p:sldId id="401" r:id="rId26"/>
    <p:sldId id="352" r:id="rId27"/>
    <p:sldId id="354" r:id="rId28"/>
    <p:sldId id="355" r:id="rId29"/>
    <p:sldId id="356" r:id="rId30"/>
    <p:sldId id="357" r:id="rId31"/>
    <p:sldId id="358" r:id="rId32"/>
    <p:sldId id="402" r:id="rId33"/>
    <p:sldId id="353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403" r:id="rId42"/>
    <p:sldId id="366" r:id="rId43"/>
    <p:sldId id="367" r:id="rId44"/>
    <p:sldId id="368" r:id="rId45"/>
    <p:sldId id="369" r:id="rId46"/>
    <p:sldId id="370" r:id="rId47"/>
    <p:sldId id="371" r:id="rId48"/>
    <p:sldId id="404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405" r:id="rId57"/>
    <p:sldId id="379" r:id="rId58"/>
    <p:sldId id="380" r:id="rId59"/>
    <p:sldId id="381" r:id="rId60"/>
    <p:sldId id="382" r:id="rId61"/>
    <p:sldId id="383" r:id="rId62"/>
    <p:sldId id="384" r:id="rId63"/>
    <p:sldId id="406" r:id="rId64"/>
    <p:sldId id="385" r:id="rId65"/>
    <p:sldId id="387" r:id="rId66"/>
    <p:sldId id="409" r:id="rId67"/>
    <p:sldId id="388" r:id="rId68"/>
    <p:sldId id="389" r:id="rId69"/>
    <p:sldId id="407" r:id="rId70"/>
    <p:sldId id="390" r:id="rId71"/>
    <p:sldId id="391" r:id="rId72"/>
    <p:sldId id="408" r:id="rId73"/>
    <p:sldId id="392" r:id="rId74"/>
    <p:sldId id="393" r:id="rId75"/>
    <p:sldId id="394" r:id="rId76"/>
    <p:sldId id="395" r:id="rId77"/>
    <p:sldId id="396" r:id="rId78"/>
  </p:sldIdLst>
  <p:sldSz cx="12188825" cy="6858000"/>
  <p:notesSz cx="7315200" cy="9601200"/>
  <p:embeddedFontLst>
    <p:embeddedFont>
      <p:font typeface="Cambria" panose="02040503050406030204" pitchFamily="18" charset="0"/>
      <p:regular r:id="rId81"/>
      <p:bold r:id="rId82"/>
      <p:italic r:id="rId83"/>
      <p:boldItalic r:id="rId84"/>
    </p:embeddedFont>
    <p:embeddedFont>
      <p:font typeface="Cambria Math" panose="02040503050406030204" pitchFamily="18" charset="0"/>
      <p:regular r:id="rId85"/>
    </p:embeddedFont>
    <p:embeddedFont>
      <p:font typeface="Comic Sans MS" panose="030F0702030302020204" pitchFamily="66" charset="0"/>
      <p:regular r:id="rId86"/>
      <p:bold r:id="rId87"/>
      <p:italic r:id="rId88"/>
      <p:boldItalic r:id="rId89"/>
    </p:embeddedFont>
    <p:embeddedFont>
      <p:font typeface="Euphemia" panose="020B0503040102020104" pitchFamily="34" charset="0"/>
      <p:regular r:id="rId90"/>
    </p:embeddedFont>
    <p:embeddedFont>
      <p:font typeface="Harlow Solid Italic" panose="04030604020F02020D02" pitchFamily="82" charset="0"/>
      <p:italic r:id="rId9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424" autoAdjust="0"/>
  </p:normalViewPr>
  <p:slideViewPr>
    <p:cSldViewPr showGuides="1">
      <p:cViewPr varScale="1">
        <p:scale>
          <a:sx n="50" d="100"/>
          <a:sy n="50" d="100"/>
        </p:scale>
        <p:origin x="1934" y="29"/>
      </p:cViewPr>
      <p:guideLst>
        <p:guide orient="horz" pos="2160"/>
        <p:guide pos="3839"/>
        <p:guide pos="10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font" Target="fonts/font10.fnt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B7646E-8811-423A-9C42-2CBFADA00A9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8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8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1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𝑟𝑤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(2.5 𝑟𝑒𝑣)/𝑠 ((2𝜋 𝑟𝑎𝑑)/(1 𝑟𝑒𝑣))=5𝜋 𝑟𝑎𝑑/𝑠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𝑣=𝑟𝑤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𝑣=(3 𝑖𝑛.)(5𝜋 𝑟𝑎𝑑/𝑠)=15𝜋 𝑖𝑛./𝑠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3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1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5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6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sin⁡〖2𝜋/3〗=√3/2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cos⁡〖2𝜋/3〗=−1/2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tan⁡〖2𝜋/3〗=(√3/2)/(−1/2)=−√3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csc⁡〖2𝜋/3〗=1/(√3/2)=2/√3=(2√3)/3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sec⁡〖2𝜋/3〗=1/(−1/2)=−2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cot⁡〖2𝜋/3〗=(−1/2)/(√3/2)=−1/√3=−√3/3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4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Draw angles on unit circle for reference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𝑢𝑛𝑑𝑒𝑓𝑖𝑛𝑒𝑑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Draw angles on unit circle for reference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sec⁡〖4𝜋/3〗=1/𝑥=1/(−1/2)=−2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sin⁡2𝜋=𝑦=0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tan⁡〖𝜋/2〗=𝑦/𝑥=1/0=𝑢𝑛𝑑𝑒𝑓𝑖𝑛𝑒𝑑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csc⁡〖11𝜋/6〗=1/𝑦=1/(−1/2)=−2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cot⁡〖3𝜋/4〗=𝑥/𝑦=(−√2/2)/(√2/2)=−1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cos⁡0=𝑥=1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37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Find coterminal angles between 0 and 2π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Find coterminal angles between 0 and 2π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sin⁡(−2𝜋/3)=sin⁡〖(4𝜋/3)=𝑦=−√3/2〗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cos⁡〖9𝜋/3〗=cos⁡𝜋=𝑥=−1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sin⁡(−11𝜋/2)=sin⁡〖𝜋/2〗=𝑦=1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7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16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SOH</a:t>
            </a:r>
          </a:p>
          <a:p>
            <a:r>
              <a:rPr lang="en-US" dirty="0"/>
              <a:t>CAH</a:t>
            </a:r>
          </a:p>
          <a:p>
            <a:r>
              <a:rPr lang="en-US" dirty="0"/>
              <a:t>TOA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49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h𝑦𝑝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ℎ𝑦𝑝=√(5^2+〖12〗^2 )=13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sin⁡𝜃=12/13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cos⁡𝜃=5/13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tan⁡𝜃=12/5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csc⁡𝜃=13/12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sec⁡𝜃=13/5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cot⁡𝜃=5/12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78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sin⁡〖𝜋/4〗=1/√2=√2/2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csc⁡〖𝜋/3〗=2/√3=(2√3)/3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tan⁡〖30°〗=1/√3=√3/3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2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𝑎𝑑𝑗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tan⁡𝜃=3=3/1=𝑜𝑝𝑝/𝑎𝑑𝑗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sin⁡𝜃=3/√10=(3√10)/10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cos⁡𝜃=1/√10=√10/10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csc⁡𝜃=√10/3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sec⁡𝜃=√10/1=√10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cot⁡𝜃=1/3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3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29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3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+0.9216=1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=0.0784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=0.291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These could also have been solved using right triangles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sin^2⁡𝜃+cos^2⁡𝜃=1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sin^2⁡𝜃+〖0.96〗^2=1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sin^2⁡𝜃+0.0784=1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sin⁡𝜃=0.28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tan⁡𝜃=sin⁡𝜃/cos⁡𝜃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=0.28/0.96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=0.291</a:t>
                </a:r>
                <a:endParaRPr lang="en-US" b="0" dirty="0"/>
              </a:p>
              <a:p>
                <a:r>
                  <a:rPr lang="en-US" dirty="0"/>
                  <a:t>These could also have been solved using right triangles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93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cot⁡𝛽=1/tan⁡𝛽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cot⁡𝛽=1/4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1+tan^2⁡𝛽=sec^2⁡𝛽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1+4^2=sec^2⁡𝛽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√17=sec⁡𝛽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14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87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≈63.4°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tan⁡𝜃=12/6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𝜃≈63.4°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6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4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613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Pythagorean Theorem to find 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Pythagorean Theorem to find r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𝑟=√((−2)^2+3^2 )=√13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sin⁡𝜃=3/√13=(3√13)/13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cos⁡𝜃=−2/√13=−(2√13)/13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tan⁡𝜃=−3/2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95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Quadrant II (sine +, tangent -)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Use Pythagorean theorem to find </a:t>
                </a:r>
                <a:r>
                  <a:rPr lang="en-US" i="1" dirty="0"/>
                  <a:t>r</a:t>
                </a:r>
                <a:r>
                  <a:rPr lang="en-US" i="0" dirty="0"/>
                  <a:t> = -3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i="0" dirty="0"/>
              </a:p>
              <a:p>
                <a:endParaRPr lang="en-US" i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Quadrant II (sine +, tangent -)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sin⁡𝜃=4/5=𝑦/𝑟</a:t>
                </a:r>
                <a:endParaRPr lang="en-US" b="0" dirty="0"/>
              </a:p>
              <a:p>
                <a:r>
                  <a:rPr lang="en-US" dirty="0"/>
                  <a:t>Use Pythagorean theorem to find </a:t>
                </a:r>
                <a:r>
                  <a:rPr lang="en-US" i="1" dirty="0"/>
                  <a:t>r</a:t>
                </a:r>
                <a:r>
                  <a:rPr lang="en-US" i="0" dirty="0"/>
                  <a:t> = -3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cos⁡𝜃=−3/5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csc⁡𝜃=5/4</a:t>
                </a:r>
                <a:endParaRPr lang="en-US" b="0" i="0" dirty="0"/>
              </a:p>
              <a:p>
                <a:endParaRPr lang="en-US" i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60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𝑢𝑛𝑑𝑒𝑓𝑖𝑛𝑒𝑑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sin⁡𝜋=𝑦/𝑟=0/1=0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tan⁡〖𝜋/2〗=𝑦/𝑥=1/0=𝑢𝑛𝑑𝑒𝑓𝑖𝑛𝑒𝑑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48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241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Reference angle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Quadrant IV where cos is +</a:t>
                </a:r>
              </a:p>
              <a:p>
                <a:endParaRPr lang="en-US" dirty="0"/>
              </a:p>
              <a:p>
                <a:r>
                  <a:rPr lang="en-US" dirty="0"/>
                  <a:t>Reference angle is 30°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Quadrant II </a:t>
                </a:r>
                <a:r>
                  <a:rPr lang="en-US"/>
                  <a:t>where sin </a:t>
                </a:r>
                <a:r>
                  <a:rPr lang="en-US" dirty="0"/>
                  <a:t>is +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Reference angle is </a:t>
                </a:r>
                <a:r>
                  <a:rPr lang="en-US" b="0" i="0">
                    <a:latin typeface="Cambria Math" panose="02040503050406030204" pitchFamily="18" charset="0"/>
                  </a:rPr>
                  <a:t>𝜋/3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cos⁡〖𝜋/3〗=1/2</a:t>
                </a:r>
                <a:endParaRPr lang="en-US" b="0" dirty="0"/>
              </a:p>
              <a:p>
                <a:r>
                  <a:rPr lang="en-US" dirty="0"/>
                  <a:t>Quadrant IV where cos is +</a:t>
                </a:r>
              </a:p>
              <a:p>
                <a:endParaRPr lang="en-US" dirty="0"/>
              </a:p>
              <a:p>
                <a:r>
                  <a:rPr lang="en-US" dirty="0"/>
                  <a:t>Reference angle is 60°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cos⁡〖60°〗=1/2</a:t>
                </a:r>
                <a:endParaRPr lang="en-US" b="0" dirty="0"/>
              </a:p>
              <a:p>
                <a:r>
                  <a:rPr lang="en-US" dirty="0"/>
                  <a:t>Quadrant IV where cos is +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282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Reference angle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Quadrant IV where tan is -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Reference angle is </a:t>
                </a:r>
                <a:r>
                  <a:rPr lang="el-GR" i="0" dirty="0">
                    <a:latin typeface="Cambria Math" panose="02040503050406030204" pitchFamily="18" charset="0"/>
                  </a:rPr>
                  <a:t>𝜋</a:t>
                </a:r>
                <a:r>
                  <a:rPr lang="en-US" i="0" dirty="0">
                    <a:latin typeface="Cambria Math" panose="02040503050406030204" pitchFamily="18" charset="0"/>
                  </a:rPr>
                  <a:t>/6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tan⁡〖𝜋/6〗=−1/√3=−√3/3</a:t>
                </a:r>
                <a:endParaRPr lang="en-US" b="0" dirty="0"/>
              </a:p>
              <a:p>
                <a:r>
                  <a:rPr lang="en-US" dirty="0"/>
                  <a:t>Quadrant IV where tan is -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0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420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Use Pythagorean theorem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sin⁡𝜃=−5/13=𝑦/𝑟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𝑦=−5, 𝑟=13</a:t>
                </a:r>
                <a:endParaRPr lang="en-US" b="0" dirty="0"/>
              </a:p>
              <a:p>
                <a:r>
                  <a:rPr lang="en-US" dirty="0"/>
                  <a:t>Use Pythagorean theorem to find </a:t>
                </a:r>
                <a:r>
                  <a:rPr lang="en-US" b="0" i="0">
                    <a:latin typeface="Cambria Math" panose="02040503050406030204" pitchFamily="18" charset="0"/>
                  </a:rPr>
                  <a:t>𝑥=−12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sec⁡𝜃=𝑟/𝑥=−13/12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tan⁡𝜃=𝑦/𝑥=(−5)/(−12)=5/12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20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58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Amplitude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period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key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324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is like h</a:t>
            </a:r>
          </a:p>
          <a:p>
            <a:r>
              <a:rPr lang="en-US" dirty="0"/>
              <a:t>d is like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25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sine, but amp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47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Period </a:t>
                </a:r>
                <a:r>
                  <a:rPr lang="en-US" b="0" i="0">
                    <a:latin typeface="Cambria Math" panose="02040503050406030204" pitchFamily="18" charset="0"/>
                  </a:rPr>
                  <a:t>𝑇=2𝜋/𝑏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𝑇=2𝜋/(1/2)=4𝜋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60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first</a:t>
                </a:r>
                <a:r>
                  <a:rPr lang="en-US" baseline="0" dirty="0"/>
                  <a:t> and then do the phase shift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𝑏=1 →𝑇=2𝜋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ℎ=𝜋/2→𝑃𝑆=ℎ/𝑏=(𝜋/2)/1=𝜋/2  𝑡𝑜 𝑟𝑖𝑔ℎ𝑡</a:t>
                </a:r>
                <a:endParaRPr lang="en-US" b="0" dirty="0"/>
              </a:p>
              <a:p>
                <a:r>
                  <a:rPr lang="en-US" dirty="0"/>
                  <a:t>Draw </a:t>
                </a:r>
                <a:r>
                  <a:rPr lang="en-US" b="0" i="0">
                    <a:latin typeface="Cambria Math" panose="02040503050406030204" pitchFamily="18" charset="0"/>
                  </a:rPr>
                  <a:t>2 sin⁡𝑥</a:t>
                </a:r>
                <a:r>
                  <a:rPr lang="en-US" dirty="0"/>
                  <a:t> first</a:t>
                </a:r>
                <a:r>
                  <a:rPr lang="en-US" baseline="0" dirty="0"/>
                  <a:t> and then do the phase shift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7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𝑎𝑚𝑝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PS left 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Shift up 1</a:t>
                </a:r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first labeling the key points with a period of 2</a:t>
                </a:r>
              </a:p>
              <a:p>
                <a:r>
                  <a:rPr lang="en-US" dirty="0"/>
                  <a:t>Reflect over the </a:t>
                </a:r>
                <a:r>
                  <a:rPr lang="en-US" i="1" dirty="0"/>
                  <a:t>x</a:t>
                </a:r>
                <a:r>
                  <a:rPr lang="en-US" i="0" dirty="0"/>
                  <a:t>-axis because </a:t>
                </a:r>
                <a:r>
                  <a:rPr lang="en-US" i="1" dirty="0"/>
                  <a:t>a</a:t>
                </a:r>
                <a:r>
                  <a:rPr lang="en-US" i="0" dirty="0"/>
                  <a:t> is negative</a:t>
                </a:r>
              </a:p>
              <a:p>
                <a:r>
                  <a:rPr lang="en-US" i="0" dirty="0"/>
                  <a:t>Shift left 1 and up 1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𝑎=−1/2=𝑎𝑚𝑝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𝑏=𝜋→𝑇=2𝜋/𝑏→2𝜋/𝜋=2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ℎ=−𝜋→𝑃𝑆=ℎ/𝑏→−𝜋/𝜋=−1</a:t>
                </a:r>
                <a:endParaRPr lang="en-US" dirty="0"/>
              </a:p>
              <a:p>
                <a:r>
                  <a:rPr lang="en-US" dirty="0"/>
                  <a:t>PS left 1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𝑘=1</a:t>
                </a:r>
                <a:endParaRPr lang="en-US" b="0" dirty="0"/>
              </a:p>
              <a:p>
                <a:r>
                  <a:rPr lang="en-US" dirty="0"/>
                  <a:t>Shift up 1</a:t>
                </a:r>
              </a:p>
              <a:p>
                <a:r>
                  <a:rPr lang="en-US" dirty="0"/>
                  <a:t>Graph </a:t>
                </a:r>
                <a:r>
                  <a:rPr lang="en-US" b="0" i="0">
                    <a:latin typeface="Cambria Math" panose="02040503050406030204" pitchFamily="18" charset="0"/>
                  </a:rPr>
                  <a:t>1/2  sin⁡𝜋𝑥</a:t>
                </a:r>
                <a:r>
                  <a:rPr lang="en-US" dirty="0"/>
                  <a:t> first labeling the key points with a period of 2</a:t>
                </a:r>
              </a:p>
              <a:p>
                <a:r>
                  <a:rPr lang="en-US" dirty="0"/>
                  <a:t>Reflect over the </a:t>
                </a:r>
                <a:r>
                  <a:rPr lang="en-US" i="1" dirty="0"/>
                  <a:t>x</a:t>
                </a:r>
                <a:r>
                  <a:rPr lang="en-US" i="0" dirty="0"/>
                  <a:t>-axis because </a:t>
                </a:r>
                <a:r>
                  <a:rPr lang="en-US" i="1" dirty="0"/>
                  <a:t>a</a:t>
                </a:r>
                <a:r>
                  <a:rPr lang="en-US" i="0" dirty="0"/>
                  <a:t> is negative</a:t>
                </a:r>
              </a:p>
              <a:p>
                <a:r>
                  <a:rPr lang="en-US" i="0" dirty="0"/>
                  <a:t>Shift left 1 and up 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775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60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824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65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𝑏=1/4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𝑇=𝜋/𝑏=𝜋/(1/4)=4𝜋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914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27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08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Start by graphing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Then shift left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Then draw asymptotes at the x-intercepts</a:t>
                </a:r>
              </a:p>
              <a:p>
                <a:r>
                  <a:rPr lang="en-US" dirty="0"/>
                  <a:t>Then draw </a:t>
                </a:r>
                <a:r>
                  <a:rPr lang="en-US" dirty="0" err="1"/>
                  <a:t>csc</a:t>
                </a:r>
                <a:r>
                  <a:rPr lang="en-US" dirty="0"/>
                  <a:t> graph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𝑇=2𝜋/𝑏=2𝜋/1=2𝜋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𝑐=−𝜋/2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𝑃𝑆=𝑐/𝑏=(−𝜋/2)/1=−𝜋/2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𝑘=0</a:t>
                </a:r>
                <a:endParaRPr lang="en-US" b="0" dirty="0"/>
              </a:p>
              <a:p>
                <a:r>
                  <a:rPr lang="en-US" dirty="0"/>
                  <a:t>Start by graphing </a:t>
                </a:r>
                <a:r>
                  <a:rPr lang="en-US" b="0" i="0">
                    <a:latin typeface="Cambria Math" panose="02040503050406030204" pitchFamily="18" charset="0"/>
                  </a:rPr>
                  <a:t>2 sin⁡𝑥</a:t>
                </a:r>
                <a:endParaRPr lang="en-US" b="0" dirty="0"/>
              </a:p>
              <a:p>
                <a:r>
                  <a:rPr lang="en-US" dirty="0"/>
                  <a:t>Then shift left </a:t>
                </a:r>
                <a:r>
                  <a:rPr lang="en-US" b="0" i="0">
                    <a:latin typeface="Cambria Math" panose="02040503050406030204" pitchFamily="18" charset="0"/>
                  </a:rPr>
                  <a:t>𝜋/2</a:t>
                </a:r>
                <a:endParaRPr lang="en-US" dirty="0"/>
              </a:p>
              <a:p>
                <a:r>
                  <a:rPr lang="en-US" dirty="0"/>
                  <a:t>Then draw asymptotes at the x-intercepts</a:t>
                </a:r>
              </a:p>
              <a:p>
                <a:r>
                  <a:rPr lang="en-US" dirty="0"/>
                  <a:t>Then draw </a:t>
                </a:r>
                <a:r>
                  <a:rPr lang="en-US" dirty="0" err="1"/>
                  <a:t>csc</a:t>
                </a:r>
                <a:r>
                  <a:rPr lang="en-US" dirty="0"/>
                  <a:t> graph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21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00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0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62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arcsin⁡〖(−1)〗=−𝜋/2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sin⁡𝜃=𝑦=−1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22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Think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Think </a:t>
                </a:r>
                <a:r>
                  <a:rPr lang="en-US" b="0" i="0">
                    <a:latin typeface="Cambria Math" panose="02040503050406030204" pitchFamily="18" charset="0"/>
                  </a:rPr>
                  <a:t>cos⁡𝜃=1/2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arccos⁡〖1/2〗=𝜋/3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9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158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39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Think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Think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/>
                  <a:t> Not possible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Think </a:t>
                </a:r>
                <a:r>
                  <a:rPr lang="en-US" b="0" i="0">
                    <a:latin typeface="Cambria Math" panose="02040503050406030204" pitchFamily="18" charset="0"/>
                  </a:rPr>
                  <a:t>sin⁡𝜃=1/2→𝜃=𝜋/6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Think </a:t>
                </a:r>
                <a:r>
                  <a:rPr lang="en-US" b="0" i="0">
                    <a:latin typeface="Cambria Math" panose="02040503050406030204" pitchFamily="18" charset="0"/>
                  </a:rPr>
                  <a:t>sin⁡𝜃=√3  →</a:t>
                </a:r>
                <a:r>
                  <a:rPr lang="en-US" dirty="0"/>
                  <a:t> Not possible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68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Think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Think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Think </a:t>
                </a:r>
                <a:r>
                  <a:rPr lang="en-US" b="0" i="0">
                    <a:latin typeface="Cambria Math" panose="02040503050406030204" pitchFamily="18" charset="0"/>
                  </a:rPr>
                  <a:t>cos⁡𝜃=√3/2→𝜃=𝜋/6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Think </a:t>
                </a:r>
                <a:r>
                  <a:rPr lang="en-US" b="0" i="0">
                    <a:latin typeface="Cambria Math" panose="02040503050406030204" pitchFamily="18" charset="0"/>
                  </a:rPr>
                  <a:t>tan⁡𝜃=√3/3=1/√3=𝑦/𝑥=(1/2)/(√3/2)→𝜃=𝜋/6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11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68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Check domain of inner: arctan domain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baseline="0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so -14 is in domain.</a:t>
                </a:r>
              </a:p>
              <a:p>
                <a:r>
                  <a:rPr lang="en-US" dirty="0"/>
                  <a:t>Check range of outer: tan range (-∞, ∞) so -14 is in range</a:t>
                </a:r>
              </a:p>
              <a:p>
                <a:r>
                  <a:rPr lang="en-US" dirty="0"/>
                  <a:t>Ans: -14</a:t>
                </a:r>
              </a:p>
              <a:p>
                <a:endParaRPr lang="en-US" dirty="0"/>
              </a:p>
              <a:p>
                <a:r>
                  <a:rPr lang="en-US" dirty="0"/>
                  <a:t>Check domain of inner: </a:t>
                </a:r>
                <a:r>
                  <a:rPr lang="en-US" dirty="0" err="1"/>
                  <a:t>arcsin</a:t>
                </a:r>
                <a:r>
                  <a:rPr lang="en-US" dirty="0"/>
                  <a:t> domain [-1, 1]</a:t>
                </a:r>
              </a:p>
              <a:p>
                <a:r>
                  <a:rPr lang="en-US" dirty="0"/>
                  <a:t>π is not in domain, so not possible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Check domain of inner: arctan domain </a:t>
                </a:r>
                <a:r>
                  <a:rPr lang="en-US" i="0" dirty="0">
                    <a:latin typeface="Cambria Math" panose="02040503050406030204" pitchFamily="18" charset="0"/>
                  </a:rPr>
                  <a:t>𝑥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≠</a:t>
                </a:r>
                <a:r>
                  <a:rPr lang="el-GR" i="0" baseline="0" dirty="0">
                    <a:latin typeface="Cambria Math" panose="02040503050406030204" pitchFamily="18" charset="0"/>
                  </a:rPr>
                  <a:t>𝜋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/2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 𝑛</a:t>
                </a:r>
                <a:r>
                  <a:rPr lang="en-US" dirty="0"/>
                  <a:t> so -14 is in domain.</a:t>
                </a:r>
              </a:p>
              <a:p>
                <a:r>
                  <a:rPr lang="en-US" dirty="0"/>
                  <a:t>Check range of outer: tan range (-∞, ∞) so -14 is in range</a:t>
                </a:r>
              </a:p>
              <a:p>
                <a:r>
                  <a:rPr lang="en-US" dirty="0"/>
                  <a:t>Ans: -14</a:t>
                </a:r>
              </a:p>
              <a:p>
                <a:endParaRPr lang="en-US" dirty="0"/>
              </a:p>
              <a:p>
                <a:r>
                  <a:rPr lang="en-US" dirty="0"/>
                  <a:t>Check domain of inner: </a:t>
                </a:r>
                <a:r>
                  <a:rPr lang="en-US" dirty="0" err="1"/>
                  <a:t>arcsin</a:t>
                </a:r>
                <a:r>
                  <a:rPr lang="en-US" dirty="0"/>
                  <a:t> domain [-1, 1]</a:t>
                </a:r>
              </a:p>
              <a:p>
                <a:r>
                  <a:rPr lang="en-US" dirty="0"/>
                  <a:t>π is not in domain, so not possible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8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Check domain of inner: sin domain (-∞, ∞)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is included</a:t>
                </a:r>
              </a:p>
              <a:p>
                <a:r>
                  <a:rPr lang="en-US" dirty="0"/>
                  <a:t>Check range of outer: </a:t>
                </a:r>
                <a:r>
                  <a:rPr lang="en-US" dirty="0" err="1"/>
                  <a:t>arcsin</a:t>
                </a:r>
                <a:r>
                  <a:rPr lang="en-US" dirty="0"/>
                  <a:t>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so use coterminal angle</a:t>
                </a:r>
              </a:p>
              <a:p>
                <a:r>
                  <a:rPr lang="en-US" dirty="0"/>
                  <a:t>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Check domain of inner: cos domain (-∞, ∞)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is included</a:t>
                </a:r>
              </a:p>
              <a:p>
                <a:r>
                  <a:rPr lang="en-US" dirty="0"/>
                  <a:t>Check range of outer: </a:t>
                </a:r>
                <a:r>
                  <a:rPr lang="en-US" dirty="0" err="1"/>
                  <a:t>arccos</a:t>
                </a:r>
                <a:r>
                  <a:rPr lang="en-US" dirty="0"/>
                  <a:t> range [0, π] so use reference angle to find another angle with same sign and reference angle</a:t>
                </a:r>
              </a:p>
              <a:p>
                <a:r>
                  <a:rPr lang="en-US" dirty="0"/>
                  <a:t>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Check domain of inner: sin domain (-∞, ∞) so </a:t>
                </a:r>
                <a:r>
                  <a:rPr lang="en-US" b="0" i="0">
                    <a:latin typeface="Cambria Math" panose="02040503050406030204" pitchFamily="18" charset="0"/>
                  </a:rPr>
                  <a:t>5π/3</a:t>
                </a:r>
                <a:r>
                  <a:rPr lang="en-US" dirty="0"/>
                  <a:t> is included</a:t>
                </a:r>
              </a:p>
              <a:p>
                <a:r>
                  <a:rPr lang="en-US" dirty="0"/>
                  <a:t>Check range of outer: </a:t>
                </a:r>
                <a:r>
                  <a:rPr lang="en-US" dirty="0" err="1"/>
                  <a:t>arcsin</a:t>
                </a:r>
                <a:r>
                  <a:rPr lang="en-US" dirty="0"/>
                  <a:t> range </a:t>
                </a:r>
                <a:r>
                  <a:rPr lang="en-US" b="0" i="0">
                    <a:latin typeface="Cambria Math" panose="02040503050406030204" pitchFamily="18" charset="0"/>
                  </a:rPr>
                  <a:t>[−𝜋/2,𝜋/2]</a:t>
                </a:r>
                <a:r>
                  <a:rPr lang="en-US" dirty="0"/>
                  <a:t> so use coterminal angle</a:t>
                </a:r>
              </a:p>
              <a:p>
                <a:r>
                  <a:rPr lang="en-US" dirty="0"/>
                  <a:t>Ans </a:t>
                </a:r>
                <a:r>
                  <a:rPr lang="en-US" b="0" i="0">
                    <a:latin typeface="Cambria Math" panose="02040503050406030204" pitchFamily="18" charset="0"/>
                  </a:rPr>
                  <a:t>−𝜋/3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Check domain of inner: cos domain (-∞, ∞) so </a:t>
                </a:r>
                <a:r>
                  <a:rPr lang="en-US" b="0" i="0">
                    <a:latin typeface="Cambria Math" panose="02040503050406030204" pitchFamily="18" charset="0"/>
                  </a:rPr>
                  <a:t>7𝜋/6</a:t>
                </a:r>
                <a:r>
                  <a:rPr lang="en-US" dirty="0"/>
                  <a:t> is included</a:t>
                </a:r>
              </a:p>
              <a:p>
                <a:r>
                  <a:rPr lang="en-US" dirty="0"/>
                  <a:t>Check range of outer: </a:t>
                </a:r>
                <a:r>
                  <a:rPr lang="en-US" dirty="0" err="1"/>
                  <a:t>arccos</a:t>
                </a:r>
                <a:r>
                  <a:rPr lang="en-US" dirty="0"/>
                  <a:t> range [0, π] so use reference angle to find another angle with same sign and reference angle</a:t>
                </a:r>
              </a:p>
              <a:p>
                <a:r>
                  <a:rPr lang="en-US" dirty="0"/>
                  <a:t>Ans </a:t>
                </a:r>
                <a:r>
                  <a:rPr lang="en-US" b="0" i="0">
                    <a:latin typeface="Cambria Math" panose="02040503050406030204" pitchFamily="18" charset="0"/>
                  </a:rPr>
                  <a:t>5𝜋/6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191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Check domain of inner: cos domain (-∞, ∞) so </a:t>
                </a:r>
                <a:r>
                  <a:rPr lang="el-GR" i="1" dirty="0"/>
                  <a:t>π</a:t>
                </a:r>
                <a:r>
                  <a:rPr lang="en-US" dirty="0"/>
                  <a:t> is in domain.</a:t>
                </a:r>
              </a:p>
              <a:p>
                <a:r>
                  <a:rPr lang="en-US" dirty="0"/>
                  <a:t>Use the unit circle to find inner: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Evaluate outer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Check domain of inner: sin domain (-∞, ∞)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is in domain.</a:t>
                </a:r>
              </a:p>
              <a:p>
                <a:r>
                  <a:rPr lang="en-US" dirty="0"/>
                  <a:t>Use the unit circle to find inner: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Evaluate outer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Check domain of inner: cos domain (-∞, ∞) so </a:t>
                </a:r>
                <a:r>
                  <a:rPr lang="el-GR" i="1" dirty="0"/>
                  <a:t>π</a:t>
                </a:r>
                <a:r>
                  <a:rPr lang="en-US" dirty="0"/>
                  <a:t> is in domain.</a:t>
                </a:r>
              </a:p>
              <a:p>
                <a:r>
                  <a:rPr lang="en-US" dirty="0"/>
                  <a:t>Use the unit circle to find inner: </a:t>
                </a:r>
                <a:r>
                  <a:rPr lang="en-US" b="0" i="0">
                    <a:latin typeface="Cambria Math" panose="02040503050406030204" pitchFamily="18" charset="0"/>
                  </a:rPr>
                  <a:t>cos⁡𝜋=−1</a:t>
                </a:r>
                <a:endParaRPr lang="en-US" dirty="0"/>
              </a:p>
              <a:p>
                <a:r>
                  <a:rPr lang="en-US" dirty="0"/>
                  <a:t>Evaluate outer </a:t>
                </a:r>
                <a:r>
                  <a:rPr lang="en-US" b="0" i="0">
                    <a:latin typeface="Cambria Math" panose="02040503050406030204" pitchFamily="18" charset="0"/>
                  </a:rPr>
                  <a:t>tan^(−1)⁡(−1)=−𝜋/4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Check domain of inner: sin domain (-∞, ∞) so </a:t>
                </a:r>
                <a:r>
                  <a:rPr lang="el-GR" i="0" dirty="0">
                    <a:latin typeface="Cambria Math" panose="02040503050406030204" pitchFamily="18" charset="0"/>
                  </a:rPr>
                  <a:t>𝜋</a:t>
                </a:r>
                <a:r>
                  <a:rPr lang="en-US" b="0" i="0" dirty="0">
                    <a:latin typeface="Cambria Math" panose="02040503050406030204" pitchFamily="18" charset="0"/>
                  </a:rPr>
                  <a:t>/6</a:t>
                </a:r>
                <a:r>
                  <a:rPr lang="en-US" dirty="0"/>
                  <a:t> is in domain.</a:t>
                </a:r>
              </a:p>
              <a:p>
                <a:r>
                  <a:rPr lang="en-US" dirty="0"/>
                  <a:t>Use the unit circle to find inner: </a:t>
                </a:r>
                <a:r>
                  <a:rPr lang="en-US" b="0" i="0">
                    <a:latin typeface="Cambria Math" panose="02040503050406030204" pitchFamily="18" charset="0"/>
                  </a:rPr>
                  <a:t>sin⁡〖𝜋/6〗=√3/2</a:t>
                </a:r>
                <a:endParaRPr lang="en-US" dirty="0"/>
              </a:p>
              <a:p>
                <a:r>
                  <a:rPr lang="en-US" dirty="0"/>
                  <a:t>Evaluate outer </a:t>
                </a:r>
                <a:r>
                  <a:rPr lang="en-US" b="0" i="0">
                    <a:latin typeface="Cambria Math" panose="02040503050406030204" pitchFamily="18" charset="0"/>
                  </a:rPr>
                  <a:t>cos^(−1)⁡(√3/2)=𝜋/3</a:t>
                </a:r>
                <a:endParaRPr lang="en-US" b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01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input is in arctan so they are ratio of sides. Use those to make a triangle.</a:t>
                </a:r>
              </a:p>
              <a:p>
                <a:r>
                  <a:rPr lang="en-US" dirty="0"/>
                  <a:t>Use Pythagorean theorem to find r</a:t>
                </a:r>
              </a:p>
              <a:p>
                <a:r>
                  <a:rPr lang="en-US" dirty="0"/>
                  <a:t>Evaluate cos of that angle in the triangle</a:t>
                </a:r>
              </a:p>
              <a:p>
                <a:r>
                  <a:rPr lang="en-US" dirty="0"/>
                  <a:t>Ans: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 input is in </a:t>
                </a:r>
                <a:r>
                  <a:rPr lang="en-US" dirty="0" err="1"/>
                  <a:t>arccos</a:t>
                </a:r>
                <a:r>
                  <a:rPr lang="en-US" dirty="0"/>
                  <a:t> so they are ratio of sides. Use those to make a triangle.</a:t>
                </a:r>
              </a:p>
              <a:p>
                <a:r>
                  <a:rPr lang="en-US" dirty="0"/>
                  <a:t>Use Pythagorean theorem to find y</a:t>
                </a:r>
              </a:p>
              <a:p>
                <a:r>
                  <a:rPr lang="en-US" dirty="0"/>
                  <a:t>Evaluate sin of that angle in the triangle</a:t>
                </a:r>
              </a:p>
              <a:p>
                <a:r>
                  <a:rPr lang="en-US" dirty="0"/>
                  <a:t>Ans: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input is in arctan so they are ratio of sides. Use those to make a triangle.</a:t>
                </a:r>
              </a:p>
              <a:p>
                <a:r>
                  <a:rPr lang="en-US" dirty="0"/>
                  <a:t>Use Pythagorean theorem to find r</a:t>
                </a:r>
              </a:p>
              <a:p>
                <a:r>
                  <a:rPr lang="en-US" dirty="0"/>
                  <a:t>Evaluate cos of that angle in the triangle</a:t>
                </a:r>
              </a:p>
              <a:p>
                <a:r>
                  <a:rPr lang="en-US" dirty="0"/>
                  <a:t>Ans: </a:t>
                </a:r>
                <a:r>
                  <a:rPr lang="en-US" b="0" i="0">
                    <a:latin typeface="Cambria Math" panose="02040503050406030204" pitchFamily="18" charset="0"/>
                  </a:rPr>
                  <a:t>4/5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 input is in </a:t>
                </a:r>
                <a:r>
                  <a:rPr lang="en-US" dirty="0" err="1"/>
                  <a:t>arccos</a:t>
                </a:r>
                <a:r>
                  <a:rPr lang="en-US" dirty="0"/>
                  <a:t> so they are ratio of sides. Use those to make a triangle.</a:t>
                </a:r>
              </a:p>
              <a:p>
                <a:r>
                  <a:rPr lang="en-US" dirty="0"/>
                  <a:t>Use Pythagorean theorem to find y</a:t>
                </a:r>
              </a:p>
              <a:p>
                <a:r>
                  <a:rPr lang="en-US" dirty="0"/>
                  <a:t>Evaluate sin of that angle in the triangle</a:t>
                </a:r>
              </a:p>
              <a:p>
                <a:r>
                  <a:rPr lang="en-US" dirty="0"/>
                  <a:t>Ans: </a:t>
                </a:r>
                <a:r>
                  <a:rPr lang="en-US" b="0" i="0">
                    <a:latin typeface="Cambria Math" panose="02040503050406030204" pitchFamily="18" charset="0"/>
                  </a:rPr>
                  <a:t>√5/3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77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input is in arctan so they are ratio of sides. Use those to make a triangle.</a:t>
                </a:r>
              </a:p>
              <a:p>
                <a:r>
                  <a:rPr lang="en-US" dirty="0"/>
                  <a:t>Use Pythagorean theorem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Evaluate sec of that angle in the triangle</a:t>
                </a:r>
              </a:p>
              <a:p>
                <a:r>
                  <a:rPr lang="en-US" dirty="0"/>
                  <a:t>Ans: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input is in arctan so they are ratio of sides. Use those to make a triangle.</a:t>
                </a:r>
              </a:p>
              <a:p>
                <a:r>
                  <a:rPr lang="en-US" dirty="0"/>
                  <a:t>Use Pythagorean theorem to find </a:t>
                </a:r>
                <a:r>
                  <a:rPr lang="en-US" i="0" dirty="0">
                    <a:latin typeface="Cambria Math" panose="02040503050406030204" pitchFamily="18" charset="0"/>
                  </a:rPr>
                  <a:t>𝑟 =</a:t>
                </a:r>
                <a:r>
                  <a:rPr lang="en-US" b="0" i="0" dirty="0">
                    <a:latin typeface="Cambria Math" panose="02040503050406030204" pitchFamily="18" charset="0"/>
                  </a:rPr>
                  <a:t>√(𝑥^2+1)</a:t>
                </a:r>
                <a:endParaRPr lang="en-US" dirty="0"/>
              </a:p>
              <a:p>
                <a:r>
                  <a:rPr lang="en-US" dirty="0"/>
                  <a:t>Evaluate sec of that angle in the triangle</a:t>
                </a:r>
              </a:p>
              <a:p>
                <a:r>
                  <a:rPr lang="en-US" dirty="0"/>
                  <a:t>Ans: </a:t>
                </a:r>
                <a:r>
                  <a:rPr lang="en-US" b="0" i="0">
                    <a:latin typeface="Cambria Math" panose="02040503050406030204" pitchFamily="18" charset="0"/>
                  </a:rPr>
                  <a:t>√(𝑥^2+1)/1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12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8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633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224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Draw picture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≈13.86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Draw picture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tan⁡〖60°〗=24/𝑥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√3=24/x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𝑥=24/√3=(24√3)/3=8√3≈13.86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507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00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79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a diagram and find all components of the N 16° W</a:t>
            </a:r>
          </a:p>
          <a:p>
            <a:r>
              <a:rPr lang="en-US" dirty="0"/>
              <a:t>Add the x components</a:t>
            </a:r>
          </a:p>
          <a:p>
            <a:r>
              <a:rPr lang="en-US" dirty="0"/>
              <a:t>Add the y components</a:t>
            </a:r>
          </a:p>
          <a:p>
            <a:r>
              <a:rPr lang="en-US" dirty="0"/>
              <a:t>Draw a new triangle with those sums</a:t>
            </a:r>
          </a:p>
          <a:p>
            <a:r>
              <a:rPr lang="en-US" dirty="0"/>
              <a:t>Use Pythagorean theorem to find the hypotenuse</a:t>
            </a:r>
          </a:p>
          <a:p>
            <a:r>
              <a:rPr lang="en-US" dirty="0"/>
              <a:t>Use inverse tangent to find the angle</a:t>
            </a:r>
          </a:p>
          <a:p>
            <a:endParaRPr lang="en-US" dirty="0"/>
          </a:p>
          <a:p>
            <a:r>
              <a:rPr lang="en-US" dirty="0"/>
              <a:t>3.19 mi at W 37.0°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64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2628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→6=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Starts at 0 so use sine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𝑎=4 𝑐𝑚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𝑇=2𝜋/𝜔→6=2𝜋/ω→𝜔=𝜋/3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Starts at 0 so use sine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 sin⁡𝜔𝑡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𝑦=4 sin⁡(𝜋/3 𝑡)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49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4 (amplitude)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→0=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4 (amplitude)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𝑓=𝜔/2𝜋=6𝜋/2𝜋=3</a:t>
                </a:r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𝑑=4 cos⁡6𝜋4=4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0=4 cos⁡6𝜋𝑡→0=cos⁡6𝜋𝑡→𝜋/2=6𝜋𝑡 →1/12=𝑡</a:t>
                </a:r>
                <a:r>
                  <a:rPr lang="en-US" dirty="0"/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9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Coterminal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±2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Supplement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Coterminal</a:t>
                </a: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−𝜋/8±2𝜋=−𝜋/8±16𝜋/8=−17𝜋/8, 15𝜋/8</a:t>
                </a:r>
                <a:endParaRPr lang="en-US" b="0" dirty="0"/>
              </a:p>
              <a:p>
                <a:r>
                  <a:rPr lang="en-US" dirty="0"/>
                  <a:t>Supplement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𝑆+𝜋/4=𝜋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𝑆=𝜋−𝜋/4=3𝜋/4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120°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180°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120°(𝜋/(180°))=120𝜋/180=2𝜋/3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11/8/2023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173163"/>
            <a:ext cx="8283272" cy="1828799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3429000"/>
            <a:ext cx="10286997" cy="198119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584" y="1235683"/>
            <a:ext cx="5181438" cy="525719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0" y="1235683"/>
            <a:ext cx="5323961" cy="525719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5734" y="1253109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584" y="2191893"/>
            <a:ext cx="5181438" cy="43009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9647" y="1253109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8" y="2191957"/>
            <a:ext cx="5328263" cy="429871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11/8/2023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11/8/2023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none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6584" y="-4153"/>
            <a:ext cx="1014195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286" y="1235683"/>
            <a:ext cx="10649818" cy="525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492875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492875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492875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›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›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85D2-85D7-4EB6-B6E3-A2B59F4F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4-01 Angle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B6915-9A34-4A3E-A0FF-0513E84E08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Applications</a:t>
                </a:r>
              </a:p>
              <a:p>
                <a:r>
                  <a:rPr lang="en-US" dirty="0"/>
                  <a:t>Arc Length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:r>
                  <a:rPr lang="en-US" i="1" dirty="0"/>
                  <a:t>θ</a:t>
                </a:r>
                <a:r>
                  <a:rPr lang="en-US" dirty="0"/>
                  <a:t> is in radians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B6915-9A34-4A3E-A0FF-0513E84E0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88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7516E7-51CD-4B99-8020-2CD60C4C7E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8842" y="1235075"/>
            <a:ext cx="5249066" cy="5257800"/>
          </a:xfrm>
        </p:spPr>
      </p:pic>
    </p:spTree>
    <p:extLst>
      <p:ext uri="{BB962C8B-B14F-4D97-AF65-F5344CB8AC3E}">
        <p14:creationId xmlns:p14="http://schemas.microsoft.com/office/powerpoint/2010/main" val="25634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8BC3-7161-4E2F-88C3-9BDD2D61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4-01 Angle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25A9F3-839D-4FC1-8546-5DAB078729F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Area of Sector</a:t>
                </a:r>
              </a:p>
              <a:p>
                <a:r>
                  <a:rPr lang="en-US" dirty="0"/>
                  <a:t>A = fraction of circle × πr²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Where </a:t>
                </a:r>
                <a:r>
                  <a:rPr lang="en-US" i="1" dirty="0"/>
                  <a:t>θ</a:t>
                </a:r>
                <a:r>
                  <a:rPr lang="en-US" dirty="0"/>
                  <a:t> is in radians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25A9F3-839D-4FC1-8546-5DAB07872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88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1EFC75-FE4D-4FF0-9EF8-6807DD66A4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8842" y="1235075"/>
            <a:ext cx="5249066" cy="5257800"/>
          </a:xfrm>
        </p:spPr>
      </p:pic>
    </p:spTree>
    <p:extLst>
      <p:ext uri="{BB962C8B-B14F-4D97-AF65-F5344CB8AC3E}">
        <p14:creationId xmlns:p14="http://schemas.microsoft.com/office/powerpoint/2010/main" val="16172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C1476E-7EF5-4102-AB2B-5D807DAB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4-01 Angle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AA26D-8EC9-4FBA-9E2C-8A8EC56099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Speeds</a:t>
                </a:r>
              </a:p>
              <a:p>
                <a:pPr lvl="1"/>
                <a:r>
                  <a:rPr lang="en-US" dirty="0"/>
                  <a:t>Angular speed: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Linear speed (tangential):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AA26D-8EC9-4FBA-9E2C-8A8EC5609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89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4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FFD4-30B4-404C-A06D-50074DD1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4-01 Angle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FADD-81F6-432C-BBD9-0849C4E50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6-inch diameter gear makes 2.5 revolutions per second. Find the angular speed in radians per second.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fast is a tooth at the edge of the gear moving in in./s?</a:t>
            </a:r>
          </a:p>
        </p:txBody>
      </p:sp>
    </p:spTree>
    <p:extLst>
      <p:ext uri="{BB962C8B-B14F-4D97-AF65-F5344CB8AC3E}">
        <p14:creationId xmlns:p14="http://schemas.microsoft.com/office/powerpoint/2010/main" val="8480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1614-75CD-49A0-B431-FF63D3EE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4-02 Unit Circle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22A53-437E-4DF3-8DE5-64228DBB9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 the unit circle.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the unit circle to evaluate trigonometric functions.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even and odd trigonometric functions.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 calculator to evaluate trigonometric functions.</a:t>
            </a:r>
          </a:p>
        </p:txBody>
      </p:sp>
    </p:spTree>
    <p:extLst>
      <p:ext uri="{BB962C8B-B14F-4D97-AF65-F5344CB8AC3E}">
        <p14:creationId xmlns:p14="http://schemas.microsoft.com/office/powerpoint/2010/main" val="18517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F848-5E9C-448A-B972-EED831F8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4-02 Unit Circle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E698-BF36-496E-B952-BCBD001DD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Unit circle</a:t>
            </a:r>
          </a:p>
          <a:p>
            <a:pPr lvl="1"/>
            <a:r>
              <a:rPr lang="en-US" i="1" dirty="0"/>
              <a:t>r</a:t>
            </a:r>
            <a:r>
              <a:rPr lang="en-US" dirty="0"/>
              <a:t> = 1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² + </a:t>
            </a:r>
            <a:r>
              <a:rPr lang="en-US" i="1" dirty="0"/>
              <a:t>y</a:t>
            </a:r>
            <a:r>
              <a:rPr lang="en-US" dirty="0"/>
              <a:t>² = 1</a:t>
            </a:r>
            <a:endParaRPr lang="en-US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B24ED-46E3-4699-8DE8-0FA0F30A42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2522" y="-4154"/>
            <a:ext cx="6709753" cy="6709753"/>
          </a:xfrm>
        </p:spPr>
      </p:pic>
    </p:spTree>
    <p:extLst>
      <p:ext uri="{BB962C8B-B14F-4D97-AF65-F5344CB8AC3E}">
        <p14:creationId xmlns:p14="http://schemas.microsoft.com/office/powerpoint/2010/main" val="31160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2910-749D-450A-A72A-A7ABB095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4-02 Unit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A2CBA6-F36E-4EC0-83A9-A6E9DDC8AE2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Trigonometric Functions (Unit circle)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sine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cosine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tangent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A2CBA6-F36E-4EC0-83A9-A6E9DDC8A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88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41C887-3AE4-4DBA-BA35-CC4CF50083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cosecant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</a:rPr>
                  <a:t>secant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cotangent</a:t>
                </a:r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41C887-3AE4-4DBA-BA35-CC4CF5008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4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067AFD-E203-40BD-8270-EF3FD760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4-02 Unit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C256D35-18C4-44E1-B285-1F90E813B0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 6 trig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C256D35-18C4-44E1-B285-1F90E813B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89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6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302F-ED7D-482F-A84A-F021664E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4-02 Unit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8E613-11F4-4351-874C-81A3FE78503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8E613-11F4-4351-874C-81A3FE785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88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E996A75-96D2-4310-995B-1E266F4C55A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E996A75-96D2-4310-995B-1E266F4C5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2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F3CFB7-E64E-40F9-AEE8-5BDCAEED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4-02 Unit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26FBE9-E20E-4C92-B735-D880D3B81CE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26FBE9-E20E-4C92-B735-D880D3B81C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88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68BB9AE-95EB-461A-8BC5-AAA8AA0B9AC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68BB9AE-95EB-461A-8BC5-AAA8AA0B9A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399133" y="5532328"/>
            <a:ext cx="5789692" cy="13204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9" dirty="0"/>
              <a:t>Slides created by </a:t>
            </a:r>
          </a:p>
          <a:p>
            <a:r>
              <a:rPr lang="en-US" sz="2399" dirty="0"/>
              <a:t>Richard Wright, Andrews Academy 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99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399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7510-B104-46A8-B7F1-80A686A6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4-03 Right Triangle Trigonometry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E8941-5E58-4084-8D3E-7FB19F42C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right triangles to evaluate trigonometric functions.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special right triangles to evaluate trigonometric functions of common angles.</a:t>
            </a:r>
          </a:p>
        </p:txBody>
      </p:sp>
    </p:spTree>
    <p:extLst>
      <p:ext uri="{BB962C8B-B14F-4D97-AF65-F5344CB8AC3E}">
        <p14:creationId xmlns:p14="http://schemas.microsoft.com/office/powerpoint/2010/main" val="22225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6E01-10B2-4849-A7CE-006E59BD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4-03 Right Triangle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8E3B0D-FA78-4703-A7F4-40D23A0041E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8E3B0D-FA78-4703-A7F4-40D23A004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927A99A-1654-410F-9D3A-21DCE61955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927A99A-1654-410F-9D3A-21DCE6195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580399B-3F48-45B1-AF2F-EF80B0965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18" b="97171" l="1997" r="93511">
                        <a14:foregroundMark x1="6156" y1="51248" x2="6156" y2="51248"/>
                        <a14:foregroundMark x1="14809" y1="50582" x2="14809" y2="50582"/>
                        <a14:foregroundMark x1="1997" y1="47587" x2="13478" y2="44426"/>
                        <a14:foregroundMark x1="13478" y1="44426" x2="24626" y2="48253"/>
                        <a14:foregroundMark x1="24626" y1="48253" x2="15641" y2="56406"/>
                        <a14:foregroundMark x1="15641" y1="56406" x2="3827" y2="54409"/>
                        <a14:foregroundMark x1="3827" y1="54409" x2="1997" y2="47920"/>
                        <a14:foregroundMark x1="65225" y1="42263" x2="53078" y2="41098"/>
                        <a14:foregroundMark x1="53078" y1="41098" x2="59734" y2="51248"/>
                        <a14:foregroundMark x1="59734" y1="51248" x2="83694" y2="49750"/>
                        <a14:foregroundMark x1="83694" y1="49750" x2="75042" y2="42097"/>
                        <a14:foregroundMark x1="75042" y1="42097" x2="62230" y2="39601"/>
                        <a14:foregroundMark x1="55408" y1="39268" x2="49085" y2="49750"/>
                        <a14:foregroundMark x1="49085" y1="49750" x2="55408" y2="60067"/>
                        <a14:foregroundMark x1="55408" y1="60067" x2="93511" y2="47421"/>
                        <a14:foregroundMark x1="93511" y1="47421" x2="66556" y2="40266"/>
                        <a14:foregroundMark x1="66556" y1="40266" x2="55241" y2="42429"/>
                        <a14:foregroundMark x1="55241" y1="42429" x2="52745" y2="40765"/>
                        <a14:foregroundMark x1="34110" y1="9318" x2="22463" y2="10316"/>
                        <a14:foregroundMark x1="22463" y1="10316" x2="21464" y2="21963"/>
                        <a14:foregroundMark x1="21464" y1="21963" x2="31947" y2="17471"/>
                        <a14:foregroundMark x1="31947" y1="17471" x2="31115" y2="10316"/>
                        <a14:foregroundMark x1="78869" y1="93344" x2="78869" y2="82030"/>
                        <a14:foregroundMark x1="78869" y1="82030" x2="69717" y2="89684"/>
                        <a14:foregroundMark x1="69717" y1="89684" x2="79201" y2="89185"/>
                        <a14:foregroundMark x1="67887" y1="88852" x2="56572" y2="83361"/>
                        <a14:foregroundMark x1="56572" y1="83361" x2="43594" y2="83195"/>
                        <a14:foregroundMark x1="43594" y1="83195" x2="38103" y2="93511"/>
                        <a14:foregroundMark x1="38103" y1="93511" x2="50416" y2="95341"/>
                        <a14:foregroundMark x1="50416" y1="95341" x2="62063" y2="91181"/>
                        <a14:foregroundMark x1="62063" y1="91181" x2="64060" y2="86190"/>
                        <a14:foregroundMark x1="23627" y1="82696" x2="13311" y2="88686"/>
                        <a14:foregroundMark x1="13311" y1="88686" x2="24626" y2="94343"/>
                        <a14:foregroundMark x1="24626" y1="94343" x2="26789" y2="82196"/>
                        <a14:foregroundMark x1="26789" y1="82196" x2="24293" y2="79368"/>
                        <a14:foregroundMark x1="50416" y1="86190" x2="37105" y2="82862"/>
                        <a14:foregroundMark x1="37105" y1="82862" x2="33278" y2="93677"/>
                        <a14:foregroundMark x1="33278" y1="93677" x2="45591" y2="97171"/>
                        <a14:foregroundMark x1="45591" y1="97171" x2="58236" y2="93677"/>
                        <a14:foregroundMark x1="58236" y1="93677" x2="53577" y2="82529"/>
                        <a14:foregroundMark x1="53577" y1="82529" x2="44759" y2="86522"/>
                        <a14:foregroundMark x1="64892" y1="55075" x2="53744" y2="52080"/>
                        <a14:foregroundMark x1="53744" y1="52080" x2="61065" y2="43428"/>
                        <a14:foregroundMark x1="61065" y1="43428" x2="70549" y2="52080"/>
                        <a14:foregroundMark x1="70549" y1="52080" x2="62230" y2="58902"/>
                        <a14:foregroundMark x1="19800" y1="47088" x2="19468" y2="46090"/>
                        <a14:foregroundMark x1="19468" y1="46090" x2="20965" y2="58070"/>
                        <a14:foregroundMark x1="20965" y1="58070" x2="28120" y2="46922"/>
                        <a14:foregroundMark x1="28120" y1="46922" x2="22795" y2="425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0244" y="2624138"/>
            <a:ext cx="4233862" cy="4233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D3D917-9D87-4F93-BCE5-02625C8532AF}"/>
              </a:ext>
            </a:extLst>
          </p:cNvPr>
          <p:cNvSpPr txBox="1"/>
          <p:nvPr/>
        </p:nvSpPr>
        <p:spPr>
          <a:xfrm>
            <a:off x="8871413" y="4184551"/>
            <a:ext cx="2312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SOH</a:t>
            </a:r>
          </a:p>
          <a:p>
            <a:r>
              <a:rPr lang="en-US" sz="4800" dirty="0">
                <a:solidFill>
                  <a:srgbClr val="FF0000"/>
                </a:solidFill>
              </a:rPr>
              <a:t>CAH</a:t>
            </a:r>
          </a:p>
          <a:p>
            <a:r>
              <a:rPr lang="en-US" sz="4800" dirty="0">
                <a:solidFill>
                  <a:srgbClr val="FF0000"/>
                </a:solidFill>
              </a:rPr>
              <a:t>TOA</a:t>
            </a:r>
          </a:p>
        </p:txBody>
      </p:sp>
    </p:spTree>
    <p:extLst>
      <p:ext uri="{BB962C8B-B14F-4D97-AF65-F5344CB8AC3E}">
        <p14:creationId xmlns:p14="http://schemas.microsoft.com/office/powerpoint/2010/main" val="1643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18E-76FE-4383-8940-3AB72ACC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4-03 Right Triangle 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AF67A-7C9B-4C16-B0DD-9CBEEC309A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Find the values of the six trig functions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B58E6-20C2-4F4A-A3A8-EFBAED9457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44251-F49B-487A-B09C-8EDC1F854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6" y="2286000"/>
            <a:ext cx="257628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D42B-3DC9-4931-A0CD-99ACB009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4-03 Right Triangle 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4110F-CA14-4BD3-8D6D-0A9FBD6514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Special right triangles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96DBA26-8222-4DA1-B292-552409D8095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30°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96DBA26-8222-4DA1-B292-552409D80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8E4AAA4-AD9D-403E-B0A8-9A07D826F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8621"/>
            <a:ext cx="3400758" cy="3400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126EE-5C16-42E6-93D2-D51A180A7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689" y="3274944"/>
            <a:ext cx="3546961" cy="35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5F30-2D7B-4A62-AA2E-D8512671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4-03 Right Triangle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C6F8E8-99B0-4617-BF0F-D1521C7723D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a triangle and find the other 5 trig functions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C6F8E8-99B0-4617-BF0F-D1521C772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88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5339-FD77-41D8-AC2F-235B0FC723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D245-8AE7-4CCC-84ED-E73B2950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4-04 Right Triangle Trigonometry and Identities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544D1-31D3-4B2B-BD55-C87EFEE33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right triangles to evaluate trigonometric functions.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special right triangles to evaluate trigonometric functions of common angles.</a:t>
            </a:r>
          </a:p>
        </p:txBody>
      </p:sp>
    </p:spTree>
    <p:extLst>
      <p:ext uri="{BB962C8B-B14F-4D97-AF65-F5344CB8AC3E}">
        <p14:creationId xmlns:p14="http://schemas.microsoft.com/office/powerpoint/2010/main" val="7730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8449-DB39-4A44-B79B-5E462128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4-04 Right Triangle Trigonometry and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3A056-A008-411C-AA75-30BECF7F1A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4286" y="1235683"/>
                <a:ext cx="10649818" cy="562231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Basic Identities</a:t>
                </a:r>
              </a:p>
              <a:p>
                <a:r>
                  <a:rPr lang="en-US" u="sng" dirty="0"/>
                  <a:t>Reciprocal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0" i="0" dirty="0">
                    <a:solidFill>
                      <a:srgbClr val="FF0000"/>
                    </a:solidFill>
                    <a:latin typeface="+mj-lt"/>
                  </a:rPr>
                  <a:t>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0" i="0" dirty="0">
                    <a:solidFill>
                      <a:srgbClr val="FF0000"/>
                    </a:solidFill>
                    <a:latin typeface="+mj-lt"/>
                  </a:rPr>
                  <a:t>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u="sng" dirty="0"/>
                  <a:t>Quotient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b="0" i="0" dirty="0">
                    <a:latin typeface="+mj-lt"/>
                  </a:rPr>
                  <a:t>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u="sng" dirty="0"/>
                  <a:t>Pythagorean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i="0" dirty="0">
                    <a:latin typeface="+mj-lt"/>
                  </a:rPr>
                  <a:t> 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sec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i="0" dirty="0">
                    <a:latin typeface="+mj-lt"/>
                  </a:rPr>
                  <a:t>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csc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3A056-A008-411C-AA75-30BECF7F1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4286" y="1235683"/>
                <a:ext cx="10649818" cy="5622317"/>
              </a:xfrm>
              <a:blipFill>
                <a:blip r:embed="rId3"/>
                <a:stretch>
                  <a:fillRect l="-1431" t="-4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8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79C3DC-953A-4331-9002-06F4D506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4-04 Right Triangle Trigonometry and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217B9B-99CD-4CEE-8881-7A804F7E99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Cofunction Identities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217B9B-99CD-4CEE-8881-7A804F7E9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88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ED3BC0B-7152-4162-A941-BEFFC2EF495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ED3BC0B-7152-4162-A941-BEFFC2EF49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9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3C60-B105-4884-944A-CCEDF837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4-04 Right Triangle Trigonometry and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601844-9F9B-4034-967A-C1B9A392280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l-GR" i="1" dirty="0"/>
                  <a:t>θ</a:t>
                </a:r>
                <a:r>
                  <a:rPr lang="en-US" dirty="0"/>
                  <a:t> be an acute angle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=0.96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601844-9F9B-4034-967A-C1B9A3922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88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38122D-981F-46E5-A303-A7F6232FB94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38122D-981F-46E5-A303-A7F6232FB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776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5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6721-1AEF-4146-9699-029766D7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4-04 Right Triangle Trigonometry and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166AD-DCAF-44B4-967F-FE3E6A9FEA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β</a:t>
                </a:r>
                <a:r>
                  <a:rPr lang="en-US" dirty="0"/>
                  <a:t> be an acute angle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166AD-DCAF-44B4-967F-FE3E6A9FE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88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9DA5F3-D43A-4F86-8513-D470AD3AAA4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9DA5F3-D43A-4F86-8513-D470AD3AAA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5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E18A-4583-44EF-BE98-6CA766CD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4-01 Angle Measures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417F0-E54E-4EA4-9602-CBD9B978B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Draw angles in standard position.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Convert between degrees and radians.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 coterminal angles.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applications of angles.</a:t>
            </a:r>
          </a:p>
        </p:txBody>
      </p:sp>
    </p:spTree>
    <p:extLst>
      <p:ext uri="{BB962C8B-B14F-4D97-AF65-F5344CB8AC3E}">
        <p14:creationId xmlns:p14="http://schemas.microsoft.com/office/powerpoint/2010/main" val="22193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E9F59F-55E2-4033-B9F6-747BEC6D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4-04 Right Triangle Trigonometry and Identities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B9DFB-C6F6-4886-AE5D-A509DDAC10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Angles of Elevation and Depression</a:t>
            </a:r>
          </a:p>
          <a:p>
            <a:endParaRPr lang="en-US" dirty="0"/>
          </a:p>
          <a:p>
            <a:r>
              <a:rPr lang="en-US" dirty="0"/>
              <a:t>Both are measured from the horizontal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234940-15FF-48BB-8533-179A7B40D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1638" y="2016125"/>
            <a:ext cx="4943475" cy="3695700"/>
          </a:xfrm>
        </p:spPr>
      </p:pic>
    </p:spTree>
    <p:extLst>
      <p:ext uri="{BB962C8B-B14F-4D97-AF65-F5344CB8AC3E}">
        <p14:creationId xmlns:p14="http://schemas.microsoft.com/office/powerpoint/2010/main" val="31595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E61C4D-3C62-4DA0-8E93-2A4217A8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4-04 Right Triangle Trigonometry and Identities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D3EAB-AB9B-482A-8D97-87BB2EED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12-meter flagpole casts a 6-meter shadow. Find the angle of elevation of the sun.</a:t>
            </a:r>
          </a:p>
        </p:txBody>
      </p:sp>
    </p:spTree>
    <p:extLst>
      <p:ext uri="{BB962C8B-B14F-4D97-AF65-F5344CB8AC3E}">
        <p14:creationId xmlns:p14="http://schemas.microsoft.com/office/powerpoint/2010/main" val="41784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3F4C-9DB0-4267-8A06-2D5A2901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4-05 Trigonometric Functions of Any Angle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CFF1E-9B6F-48D2-9400-B50DF46A1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Evaluate trigonometric functions of any angle.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 reference angles.</a:t>
            </a:r>
          </a:p>
        </p:txBody>
      </p:sp>
    </p:spTree>
    <p:extLst>
      <p:ext uri="{BB962C8B-B14F-4D97-AF65-F5344CB8AC3E}">
        <p14:creationId xmlns:p14="http://schemas.microsoft.com/office/powerpoint/2010/main" val="21443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A978-1B59-4605-8589-D33283E2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4-05 Trigonometric Functions of Any 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66943EB-6F39-42E9-B7EE-7F48DE4EC15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66943EB-6F39-42E9-B7EE-7F48DE4E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CA30BC-708F-429E-AB87-1A956D9008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8842" y="1235075"/>
            <a:ext cx="5249066" cy="5257800"/>
          </a:xfrm>
        </p:spPr>
      </p:pic>
    </p:spTree>
    <p:extLst>
      <p:ext uri="{BB962C8B-B14F-4D97-AF65-F5344CB8AC3E}">
        <p14:creationId xmlns:p14="http://schemas.microsoft.com/office/powerpoint/2010/main" val="17971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5D69-7FC5-4FCB-8308-FF305E24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4-05 Trigonometric Functions of Any Angle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1AFF-1DC3-48C4-9F50-65482B232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(-2, 3) be a point on the terminal side of </a:t>
            </a:r>
            <a:r>
              <a:rPr lang="el-GR" i="1" dirty="0"/>
              <a:t>θ</a:t>
            </a:r>
            <a:r>
              <a:rPr lang="en-US" dirty="0"/>
              <a:t>. Find sine, cosine, and tangent of </a:t>
            </a:r>
            <a:r>
              <a:rPr lang="el-GR" i="1" dirty="0"/>
              <a:t>θ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7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0547-E0F7-4353-ADAC-C3496418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4-05 Trigonometric Functions of Any 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DFD851-3113-4C87-B32F-35AE78CFE7E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26584" y="1235683"/>
                <a:ext cx="5629828" cy="5257191"/>
              </a:xfrm>
            </p:spPr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csc</a:t>
                </a:r>
                <a:r>
                  <a:rPr lang="en-US" dirty="0"/>
                  <a:t> </a:t>
                </a:r>
                <a:r>
                  <a:rPr lang="en-US" i="1" dirty="0"/>
                  <a:t>θ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DFD851-3113-4C87-B32F-35AE78CFE7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26584" y="1235683"/>
                <a:ext cx="5629828" cy="5257191"/>
              </a:xfrm>
              <a:blipFill>
                <a:blip r:embed="rId3"/>
                <a:stretch>
                  <a:fillRect l="-3139" t="-1972" r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C5EA03-E34F-420F-8988-860C3AB413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8842" y="1235075"/>
            <a:ext cx="5249066" cy="5257800"/>
          </a:xfrm>
        </p:spPr>
      </p:pic>
    </p:spTree>
    <p:extLst>
      <p:ext uri="{BB962C8B-B14F-4D97-AF65-F5344CB8AC3E}">
        <p14:creationId xmlns:p14="http://schemas.microsoft.com/office/powerpoint/2010/main" val="41495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4101-2015-409C-A2F7-4E95A1D8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4-05 Trigonometric Functions of Any 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F60DE-4146-4E23-9B82-10F549916DA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F60DE-4146-4E23-9B82-10F549916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5689D2-D25D-49FA-A0F6-3288BFB152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8842" y="1235075"/>
            <a:ext cx="5249066" cy="5257800"/>
          </a:xfrm>
        </p:spPr>
      </p:pic>
    </p:spTree>
    <p:extLst>
      <p:ext uri="{BB962C8B-B14F-4D97-AF65-F5344CB8AC3E}">
        <p14:creationId xmlns:p14="http://schemas.microsoft.com/office/powerpoint/2010/main" val="2659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1BC0-EA39-4D15-81AF-C146922D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4-05 Trigonometric Functions of Any 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03BA2-5177-4E02-B3D7-A17D92A8971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Reference Angle</a:t>
                </a:r>
              </a:p>
              <a:p>
                <a:pPr lvl="1"/>
                <a:r>
                  <a:rPr lang="en-US" dirty="0"/>
                  <a:t>Angle between terminal side and nearest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r>
                  <a:rPr lang="en-US" dirty="0"/>
                  <a:t>Find the reference angle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03BA2-5177-4E02-B3D7-A17D92A89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796C734-4EF1-4E6E-95DC-DA24E4AC10A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reference angle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796C734-4EF1-4E6E-95DC-DA24E4AC1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318" t="-3596" r="-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4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7EEA-ACBE-40B5-B5D0-42714C03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4-05 Trigonometric Functions of Any 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64289A-98C8-407F-A2DE-42BD5962D59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Use a reference angle to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64289A-98C8-407F-A2DE-42BD5962D5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44D8C12-9CD1-437A-8317-02F960A03D6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150°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44D8C12-9CD1-437A-8317-02F960A03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8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BFB1-D6DF-48AE-B63F-4309D3B5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4-05 Trigonometric Functions of Any 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B79E7-C2D2-45E0-B604-0DBFE825DD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 reference angle to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B79E7-C2D2-45E0-B604-0DBFE825D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60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4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D1AC-B3C7-46F9-B00F-AD6839C0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4-01 Angle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D77FF-50E1-4758-8BD8-D3C2F1345A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Angles in standard position</a:t>
            </a:r>
          </a:p>
          <a:p>
            <a:pPr lvl="1"/>
            <a:r>
              <a:rPr lang="en-US" dirty="0"/>
              <a:t>Vertex at origin</a:t>
            </a:r>
          </a:p>
          <a:p>
            <a:pPr lvl="1"/>
            <a:r>
              <a:rPr lang="en-US" dirty="0"/>
              <a:t>Initial side on positive </a:t>
            </a:r>
            <a:r>
              <a:rPr lang="en-US" i="1" dirty="0"/>
              <a:t>x</a:t>
            </a:r>
            <a:r>
              <a:rPr lang="en-US" dirty="0"/>
              <a:t>-axis</a:t>
            </a:r>
          </a:p>
          <a:p>
            <a:pPr lvl="1"/>
            <a:r>
              <a:rPr lang="en-US" dirty="0"/>
              <a:t>Terminal side rotates counterclockwise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F17A3D-3E9C-4598-AC61-24920148B0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8842" y="1235075"/>
            <a:ext cx="5249066" cy="5257800"/>
          </a:xfrm>
        </p:spPr>
      </p:pic>
    </p:spTree>
    <p:extLst>
      <p:ext uri="{BB962C8B-B14F-4D97-AF65-F5344CB8AC3E}">
        <p14:creationId xmlns:p14="http://schemas.microsoft.com/office/powerpoint/2010/main" val="21297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8F35-FCF4-49F1-B00D-8D30A95A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4-05 Trigonometric Functions of Any 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F013CB-52C4-4E3D-915D-EC0BB629D11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l-GR" i="1" dirty="0"/>
                  <a:t>θ</a:t>
                </a:r>
                <a:r>
                  <a:rPr lang="en-US" dirty="0"/>
                  <a:t> be an angle in quadrant III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. Find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F013CB-52C4-4E3D-915D-EC0BB629D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3AB214F-6E2F-4763-99EB-10CE826143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3AB214F-6E2F-4763-99EB-10CE82614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6294-10CF-454D-9515-E5C2B8D8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4-06 Graphs of Sine and Cosine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BA63F-9EAA-403A-861B-372764BF3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Graph </a:t>
            </a:r>
            <a:r>
              <a:rPr lang="en-US" i="1" dirty="0"/>
              <a:t>y</a:t>
            </a:r>
            <a:r>
              <a:rPr lang="en-US" dirty="0"/>
              <a:t> = sin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= cos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Graph transformations of sine and cosine graphs.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Write mathematical models using sine and cosine.</a:t>
            </a:r>
          </a:p>
        </p:txBody>
      </p:sp>
    </p:spTree>
    <p:extLst>
      <p:ext uri="{BB962C8B-B14F-4D97-AF65-F5344CB8AC3E}">
        <p14:creationId xmlns:p14="http://schemas.microsoft.com/office/powerpoint/2010/main" val="16318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F1F4-D5F7-4FF8-96DB-6884EE08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4-06 Graphs of Sine and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DFEBF-FBD5-4194-8F8D-B2C9088195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Starts at 0</a:t>
                </a:r>
              </a:p>
              <a:p>
                <a:pPr lvl="1"/>
                <a:r>
                  <a:rPr lang="en-US" dirty="0"/>
                  <a:t>Amplitude = 1</a:t>
                </a:r>
              </a:p>
              <a:p>
                <a:pPr lvl="1"/>
                <a:r>
                  <a:rPr lang="en-US" dirty="0"/>
                  <a:t>Period = 2π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Starts at 1</a:t>
                </a:r>
              </a:p>
              <a:p>
                <a:pPr lvl="1"/>
                <a:r>
                  <a:rPr lang="en-US" dirty="0"/>
                  <a:t>Amplitude = 1</a:t>
                </a:r>
              </a:p>
              <a:p>
                <a:pPr lvl="1"/>
                <a:r>
                  <a:rPr lang="en-US" dirty="0"/>
                  <a:t>Period = 2π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DFEBF-FBD5-4194-8F8D-B2C908819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69615A-1711-436E-9BA9-38607372D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24336" b="24940"/>
          <a:stretch/>
        </p:blipFill>
        <p:spPr>
          <a:xfrm>
            <a:off x="7085012" y="1243704"/>
            <a:ext cx="4411059" cy="2667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F1D58-3F27-4CF2-918B-30B3C46E54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324" b="24951"/>
          <a:stretch/>
        </p:blipFill>
        <p:spPr>
          <a:xfrm>
            <a:off x="7085011" y="4159500"/>
            <a:ext cx="441106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495CE-1EDA-4790-BDEC-AFAE4672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4-06 Graphs of Sine and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993855B-3C5A-4011-8D9C-4C8AD5006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Transformations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= amplitude = vertical stretch</a:t>
                </a:r>
              </a:p>
              <a:p>
                <a:pPr lvl="1"/>
                <a:r>
                  <a:rPr lang="en-US" i="1" dirty="0"/>
                  <a:t>b</a:t>
                </a:r>
                <a:r>
                  <a:rPr lang="en-US" dirty="0"/>
                  <a:t> = horizontal shrink</a:t>
                </a:r>
              </a:p>
              <a:p>
                <a:pPr lvl="2"/>
                <a:r>
                  <a:rPr lang="en-US" dirty="0"/>
                  <a:t>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c</a:t>
                </a:r>
                <a:r>
                  <a:rPr lang="en-US" dirty="0"/>
                  <a:t> = horizontal shift</a:t>
                </a:r>
              </a:p>
              <a:p>
                <a:pPr lvl="2"/>
                <a:r>
                  <a:rPr lang="en-US" dirty="0"/>
                  <a:t>Phase shift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b="0" dirty="0"/>
                  <a:t> (Right if c is positive)</a:t>
                </a:r>
              </a:p>
              <a:p>
                <a:pPr lvl="1"/>
                <a:r>
                  <a:rPr lang="en-US" i="1" dirty="0"/>
                  <a:t>d</a:t>
                </a:r>
                <a:r>
                  <a:rPr lang="en-US" dirty="0"/>
                  <a:t> = vertical shift</a:t>
                </a:r>
              </a:p>
              <a:p>
                <a:pPr lvl="2"/>
                <a:r>
                  <a:rPr lang="en-US" dirty="0"/>
                  <a:t>Midline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993855B-3C5A-4011-8D9C-4C8AD5006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60" t="-3596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5CA5C8-C63B-4105-8CB1-9F81F3ED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4-06 Graphs of Sine and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F3F95-63B1-4375-8188-22A7A81251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F3F95-63B1-4375-8188-22A7A81251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AE458E-D18B-4544-8405-6819CBEDF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9456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41015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F270-1EFC-4BD1-9828-C38869E9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4-06 Graphs of Sine and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23FE8-94A9-428A-85C4-3AE7676D10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23FE8-94A9-428A-85C4-3AE7676D1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957126-8144-4F85-A2E3-D85B4C1828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9456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23354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8812-03E1-41AF-ABFD-60191279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4-06 Graphs of Sine and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7DF04-99C2-4E83-9CC0-E6EF3D1EC4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7DF04-99C2-4E83-9CC0-E6EF3D1EC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52C4572-CD12-46BE-86AC-2C5101C0AA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9456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8172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658B-6719-4DAC-9507-70F7CBC9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4-06 Graphs of Sine and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C569D-5D94-443B-973B-21438791D3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C569D-5D94-443B-973B-21438791D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475F0C1-2415-47D8-82E8-E41B2852C1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9457" y="1235684"/>
            <a:ext cx="5589368" cy="5598684"/>
          </a:xfrm>
        </p:spPr>
      </p:pic>
    </p:spTree>
    <p:extLst>
      <p:ext uri="{BB962C8B-B14F-4D97-AF65-F5344CB8AC3E}">
        <p14:creationId xmlns:p14="http://schemas.microsoft.com/office/powerpoint/2010/main" val="39323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76EC-277F-4807-B572-35A92700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4-07 Graphs of Other Trigonometric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49FDA-3A07-4DC3-8542-6B90DB19D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Graph tangent, secant, cosecant, and cotangent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Graph a damped trigonometric function</a:t>
            </a:r>
          </a:p>
        </p:txBody>
      </p:sp>
    </p:spTree>
    <p:extLst>
      <p:ext uri="{BB962C8B-B14F-4D97-AF65-F5344CB8AC3E}">
        <p14:creationId xmlns:p14="http://schemas.microsoft.com/office/powerpoint/2010/main" val="38452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D80A-2460-4107-B356-3466182A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4-07 Graphs of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29F45-7FE4-4DDD-A59A-F8542BE9058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Period = 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Asymptotes where tangent undefined,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29F45-7FE4-4DDD-A59A-F8542BE90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0847B1-DABF-4EEC-9684-16EC4A66B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4065" y="1235075"/>
            <a:ext cx="4198620" cy="5257800"/>
          </a:xfrm>
        </p:spPr>
      </p:pic>
    </p:spTree>
    <p:extLst>
      <p:ext uri="{BB962C8B-B14F-4D97-AF65-F5344CB8AC3E}">
        <p14:creationId xmlns:p14="http://schemas.microsoft.com/office/powerpoint/2010/main" val="12588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346F-8464-4365-BFBA-E8872046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4-01 Angle Measures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221257-2CA8-424D-B53A-8892169C4F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7138" y="1268864"/>
            <a:ext cx="5181600" cy="51902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E52B7A-6569-4AA2-9C99-035168F229A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Coterminal Angles</a:t>
                </a:r>
              </a:p>
              <a:p>
                <a:r>
                  <a:rPr lang="en-US" dirty="0"/>
                  <a:t>2 angles with same sides, but different measures</a:t>
                </a:r>
              </a:p>
              <a:p>
                <a:endParaRPr lang="en-US" dirty="0"/>
              </a:p>
              <a:p>
                <a:r>
                  <a:rPr lang="en-US" dirty="0"/>
                  <a:t>To find coterminal angles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±360°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E52B7A-6569-4AA2-9C99-035168F2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776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5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C1A4-3620-4E26-9367-BE8A498C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4-07 Graphs of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3FF16-57C3-4DAB-BECE-661B4141F11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Period = 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Asymptotes at 0, </a:t>
                </a:r>
                <a:r>
                  <a:rPr lang="el-GR" dirty="0"/>
                  <a:t>π</a:t>
                </a:r>
                <a:r>
                  <a:rPr lang="en-US" dirty="0"/>
                  <a:t>, 2</a:t>
                </a:r>
                <a:r>
                  <a:rPr lang="el-GR" dirty="0"/>
                  <a:t>π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3FF16-57C3-4DAB-BECE-661B4141F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FC6424-5FB8-4DCF-937C-CF4167D16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4065" y="1235075"/>
            <a:ext cx="4198620" cy="5257800"/>
          </a:xfrm>
        </p:spPr>
      </p:pic>
    </p:spTree>
    <p:extLst>
      <p:ext uri="{BB962C8B-B14F-4D97-AF65-F5344CB8AC3E}">
        <p14:creationId xmlns:p14="http://schemas.microsoft.com/office/powerpoint/2010/main" val="7210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68D5-2681-4AF2-A375-D1F5BBA5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4-07 Graphs of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A2C7A-BF86-4492-BEA6-5858BCA9037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A2C7A-BF86-4492-BEA6-5858BCA903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4C21E8-ED02-42CE-A080-5E2C1F2D2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5498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18421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F23B-DEB4-4A1C-B1EB-0F1F18B7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4-07 Graphs of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EC676-989C-426C-836A-F8479A382B7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Period = 2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1"/>
                <a:r>
                  <a:rPr lang="en-US" dirty="0"/>
                  <a:t>Asymptotes where sine = 0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EC676-989C-426C-836A-F8479A382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r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61B60C-C45A-4FCD-A6B7-25D2F7598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4475" y="1235075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25155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8086-EA39-4010-A448-D062FB4C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4-07 Graphs of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BF97C-3408-46E4-A0E0-240FDB583E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Period = 2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1"/>
                <a:r>
                  <a:rPr lang="en-US" dirty="0"/>
                  <a:t>Asymptotes where cosine = 0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BF97C-3408-46E4-A0E0-240FDB583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A0CD1D-4DE1-4FBB-994B-1E9C5DADB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4475" y="1235075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14243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016-A742-4DE9-BD61-DF118DA7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4-07 Graphs of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ECBA4-0F63-4542-A8D0-D2FB507ABA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ECBA4-0F63-4542-A8D0-D2FB507AB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1326FEF-08BB-4376-852E-A8F30AF5D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9456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9045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7BB1-636E-4A15-B39A-8B006B2B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4-07 Graphs of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9AD34-9D8C-47B4-829D-E52C933631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Damped Trig Functions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rderBox>
                      <m:border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orderBox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i="1" dirty="0"/>
                  <a:t>x</a:t>
                </a:r>
                <a:r>
                  <a:rPr lang="en-US" dirty="0"/>
                  <a:t> is the damping function</a:t>
                </a:r>
              </a:p>
              <a:p>
                <a:pPr lvl="1"/>
                <a:r>
                  <a:rPr lang="en-US" dirty="0"/>
                  <a:t>Graph the damping function and its reflection over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 lvl="1"/>
                <a:r>
                  <a:rPr lang="en-US" dirty="0"/>
                  <a:t>Graph the trig between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89AD34-9D8C-47B4-829D-E52C93363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A47A9-3030-4FF1-9658-9FACFF6DCB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61138" y="1320465"/>
            <a:ext cx="5324475" cy="50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EFC8-21C0-40C3-9E2C-92DE3591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4-08 Inverse Trigonometric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5FC45-6696-4661-B51D-A313F9314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the inverse sine, cosine, and tangent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Evaluate inverse trigonometric functions</a:t>
            </a:r>
          </a:p>
        </p:txBody>
      </p:sp>
    </p:spTree>
    <p:extLst>
      <p:ext uri="{BB962C8B-B14F-4D97-AF65-F5344CB8AC3E}">
        <p14:creationId xmlns:p14="http://schemas.microsoft.com/office/powerpoint/2010/main" val="8478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74C2-3146-4DC3-8ACD-55BD6071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4-08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9726BD-A92C-47E2-8904-236BEA82ED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Inverses switch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endParaRPr lang="en-US" dirty="0"/>
              </a:p>
              <a:p>
                <a:pPr lvl="1"/>
                <a:r>
                  <a:rPr lang="en-US" i="1" dirty="0"/>
                  <a:t>Reflects graph over y = x</a:t>
                </a:r>
              </a:p>
              <a:p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US" b="0" i="1" dirty="0">
                  <a:ea typeface="Cambria Math" panose="02040503050406030204" pitchFamily="18" charset="0"/>
                </a:endParaRPr>
              </a:p>
              <a:p>
                <a:endParaRPr lang="en-US" i="1" dirty="0"/>
              </a:p>
              <a:p>
                <a:r>
                  <a:rPr lang="en-US" dirty="0"/>
                  <a:t>Inverse trig functions give the angle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9726BD-A92C-47E2-8904-236BEA82E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60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6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70D1-1A58-4560-B6EE-7ACD86D0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4-08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39B56-8552-488F-AFF9-EAC327EBB8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Inverse Sine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Domain: [-1, 1]</a:t>
                </a:r>
              </a:p>
              <a:p>
                <a:r>
                  <a:rPr lang="en-US" dirty="0"/>
                  <a:t>Range: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39B56-8552-488F-AFF9-EAC327EBB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131801-557D-43BB-AA7D-D2055D7965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51612" y="-16185"/>
            <a:ext cx="5324475" cy="339427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615658-56D8-4E7B-838E-98A485675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827" y="2397932"/>
            <a:ext cx="4102708" cy="410270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9ACCF-CB1E-4FEB-A9FD-2E58D141D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212" y="4563190"/>
            <a:ext cx="2294810" cy="22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0CC0-5DF4-454C-A76D-DC803974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4-08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A89363-CE03-43FF-A0DE-6F4FFB446BC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Inverse Cosine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Domain: [-1, 1]</a:t>
                </a:r>
              </a:p>
              <a:p>
                <a:r>
                  <a:rPr lang="en-US" dirty="0"/>
                  <a:t>Range: [0, π]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A89363-CE03-43FF-A0DE-6F4FFB446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EE1AEE-FE1C-4C28-A904-CB8A1D2CF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4475" y="1235075"/>
            <a:ext cx="5257800" cy="5257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6AD91-E957-4DC2-9362-8C5C3BAF2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475" y="3500749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CAC8-AD67-4202-AD40-9BABE025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4-01 Angle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5694-CE15-41B3-9DA1-E1E7A50DAC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Degree Measures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41B391-91C9-4DCA-ADA1-F09DF37F47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8842" y="1235075"/>
            <a:ext cx="5249066" cy="5257800"/>
          </a:xfrm>
        </p:spPr>
      </p:pic>
    </p:spTree>
    <p:extLst>
      <p:ext uri="{BB962C8B-B14F-4D97-AF65-F5344CB8AC3E}">
        <p14:creationId xmlns:p14="http://schemas.microsoft.com/office/powerpoint/2010/main" val="41543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BE1A-1972-4AFE-85B4-F2C7699F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4-08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65D82-6CA3-45C3-A2DB-8FB5594AAE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Inverse Tangent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Domain: (-∞, ∞)</a:t>
                </a:r>
              </a:p>
              <a:p>
                <a:r>
                  <a:rPr lang="en-US" dirty="0"/>
                  <a:t>Range: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65D82-6CA3-45C3-A2DB-8FB5594AA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92F0F5-1422-43F4-8948-47BC202951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4475" y="1235075"/>
            <a:ext cx="5257800" cy="5257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86193-5E83-4F61-A3E1-0065D9930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213" y="4343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D86A-B4C9-4D1E-9A95-9770FF2B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4-08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78706-12B3-41FB-AF9D-F590C7319F4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78706-12B3-41FB-AF9D-F590C7319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5E45231-8D8A-4C22-A96B-AC5BBF6B74E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5E45231-8D8A-4C22-A96B-AC5BBF6B74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8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3A40-2365-41B6-B3C1-7B570EE6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4-08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44E2F-CA51-4746-A8C2-04C5276B40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44E2F-CA51-4746-A8C2-04C5276B4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21BE88-A179-4A79-95BD-CD345A95A24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21BE88-A179-4A79-95BD-CD345A95A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9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2ACC-26B6-47D4-A63A-3F92196D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4-09 Compositions involving Inverse Trigonometric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A516C-8012-486E-ABCF-C5F829FA9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Evaluate compositions of inverse functions</a:t>
            </a:r>
          </a:p>
        </p:txBody>
      </p:sp>
    </p:spTree>
    <p:extLst>
      <p:ext uri="{BB962C8B-B14F-4D97-AF65-F5344CB8AC3E}">
        <p14:creationId xmlns:p14="http://schemas.microsoft.com/office/powerpoint/2010/main" val="15435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D3CD-227C-4D4D-9293-0580FA3B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4-09 Compositions involving Inverse Trigonometric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186C2-7C2B-40E9-9B05-F417F190A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arcsin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arctan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186C2-7C2B-40E9-9B05-F417F190A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60" t="-2668" r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5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EFE7-70E2-498B-B4D1-398A710E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4-09 Compositions involving Inverse Trigonometric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B464E-A6BB-4D91-9232-F48FE9A7F72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B464E-A6BB-4D91-9232-F48FE9A7F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8C137A3-E1F5-44EF-A789-2C4D1A4C92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8C137A3-E1F5-44EF-A789-2C4D1A4C92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CDCC-BE94-499C-BBE1-F325DF14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4-09 Compositions involving Inverse Trigonometric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A0EF1-1E8C-48F5-BF59-50AE5044DC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A0EF1-1E8C-48F5-BF59-50AE5044D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9824C38-2CF1-4333-8985-9314A8CAD3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9824C38-2CF1-4333-8985-9314A8CAD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3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CEC1-53A4-4DA5-A068-CC50982F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4-09 Compositions involving Inverse Trigonometric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73EA6-E5EE-4A4B-83A4-A8B56D369AF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73EA6-E5EE-4A4B-83A4-A8B56D369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DB5E29A-C1C9-4201-8B46-99F0435A562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DB5E29A-C1C9-4201-8B46-99F0435A5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0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D3EB-8B0B-482B-AAE0-904AEAE4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4-09 Compositions involving Inverse Trigonometric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BBCA1-EB94-4B0F-A9F1-79D2ED892B4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arctan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BBCA1-EB94-4B0F-A9F1-79D2ED892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7A143-1E2B-4DE0-A02F-61F548727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FE17-5289-4FE1-9375-0CB408DA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4-10 Applications of Right Triangle Trigonometry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7AEB6-143B-497C-8CB5-968FE43CE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Solve problems with right triangles and trigonometry</a:t>
            </a:r>
          </a:p>
        </p:txBody>
      </p:sp>
    </p:spTree>
    <p:extLst>
      <p:ext uri="{BB962C8B-B14F-4D97-AF65-F5344CB8AC3E}">
        <p14:creationId xmlns:p14="http://schemas.microsoft.com/office/powerpoint/2010/main" val="39581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90D4-F970-4C79-87F4-4BAFF273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4-01 Angle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F4C2B-7FAC-43E3-8363-C97CE34A2F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Radian Measures</a:t>
                </a:r>
              </a:p>
              <a:p>
                <a:pPr lvl="1"/>
                <a:r>
                  <a:rPr lang="en-US" dirty="0"/>
                  <a:t>Angle where radius = arc length</a:t>
                </a:r>
              </a:p>
              <a:p>
                <a:r>
                  <a:rPr lang="en-US" dirty="0"/>
                  <a:t>Acute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&lt;90°,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Obtuse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90°&lt;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&lt;180°</m:t>
                    </m:r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Complementary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=90°,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Supplementary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=180°,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F4C2B-7FAC-43E3-8363-C97CE34A2F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647" t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0B65676-BEAA-4C7F-A71C-E894EAB756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8842" y="1235075"/>
            <a:ext cx="5249066" cy="5257800"/>
          </a:xfrm>
        </p:spPr>
      </p:pic>
    </p:spTree>
    <p:extLst>
      <p:ext uri="{BB962C8B-B14F-4D97-AF65-F5344CB8AC3E}">
        <p14:creationId xmlns:p14="http://schemas.microsoft.com/office/powerpoint/2010/main" val="9622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D33D-0121-4DE2-A5E6-6D3ED129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4-10 Applications of Right Triangle Trigonometry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39828B-AB08-4C94-B880-35696724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triangle trigonometry</a:t>
            </a:r>
          </a:p>
          <a:p>
            <a:endParaRPr lang="en-US" dirty="0"/>
          </a:p>
          <a:p>
            <a:r>
              <a:rPr lang="en-US" dirty="0"/>
              <a:t>Draw a triangle and label it</a:t>
            </a:r>
          </a:p>
          <a:p>
            <a:r>
              <a:rPr lang="en-US" dirty="0"/>
              <a:t>Solve </a:t>
            </a:r>
          </a:p>
        </p:txBody>
      </p:sp>
    </p:spTree>
    <p:extLst>
      <p:ext uri="{BB962C8B-B14F-4D97-AF65-F5344CB8AC3E}">
        <p14:creationId xmlns:p14="http://schemas.microsoft.com/office/powerpoint/2010/main" val="5828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BF57-30BB-42BC-BEE6-44F0C4AA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4-10 Applications of Right Triangle Trigonometry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121F-C8BF-4CC2-9E95-E0A5D44D9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286" y="1235683"/>
            <a:ext cx="10649818" cy="5257185"/>
          </a:xfrm>
        </p:spPr>
        <p:txBody>
          <a:bodyPr/>
          <a:lstStyle/>
          <a:p>
            <a:r>
              <a:rPr lang="en-US" dirty="0"/>
              <a:t>A ladder leaning against a house reaches 24 ft up the side of the house. The ladder makes a 60° angle with the ground. How far is the base of the ladder from the house?</a:t>
            </a:r>
          </a:p>
        </p:txBody>
      </p:sp>
    </p:spTree>
    <p:extLst>
      <p:ext uri="{BB962C8B-B14F-4D97-AF65-F5344CB8AC3E}">
        <p14:creationId xmlns:p14="http://schemas.microsoft.com/office/powerpoint/2010/main" val="29765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4EC5-5DE3-468F-A25C-E05E1853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4-11 Bearings and Simple Harmonic Motion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57AD5-AEA7-42BF-ABA1-6182FB08E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Solve problems involving bearings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Solve problems involving simple harmonic motion</a:t>
            </a:r>
          </a:p>
        </p:txBody>
      </p:sp>
    </p:spTree>
    <p:extLst>
      <p:ext uri="{BB962C8B-B14F-4D97-AF65-F5344CB8AC3E}">
        <p14:creationId xmlns:p14="http://schemas.microsoft.com/office/powerpoint/2010/main" val="33977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9AAF-8D22-42CF-9F1A-616514E2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4-11 Bearings and Simple Harmonic Motion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7F1D3-FB2A-4EA8-9F29-05C58F6F20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Bearings show direction</a:t>
            </a:r>
          </a:p>
          <a:p>
            <a:r>
              <a:rPr lang="en-US" dirty="0"/>
              <a:t>E 30° 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ED898D-5103-450E-AAC4-4A5F54A276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 30° S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B7C8F84-D4DF-4AD7-B095-01FD1A154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03" y="2362200"/>
            <a:ext cx="4495800" cy="449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DA9F97-DA20-442E-B056-4690493CC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77" t="7778" r="10000" b="10000"/>
          <a:stretch/>
        </p:blipFill>
        <p:spPr>
          <a:xfrm>
            <a:off x="6408021" y="2090153"/>
            <a:ext cx="4593525" cy="45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3F1A3A-36C9-4831-841F-A1BDCC00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4-11 Bearings and Simple Harmonic Motion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1BF8F-EB28-41DB-924B-C0D2C0441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sailboat leave a pier and heads due west at 8 knots. After 15 minutes the sailboat tacks, changing course to N 16° W at 10 knots. Find the sailboat’s bearing and distance from the pier after 12 minutes on this course.</a:t>
            </a:r>
          </a:p>
        </p:txBody>
      </p:sp>
    </p:spTree>
    <p:extLst>
      <p:ext uri="{BB962C8B-B14F-4D97-AF65-F5344CB8AC3E}">
        <p14:creationId xmlns:p14="http://schemas.microsoft.com/office/powerpoint/2010/main" val="34047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3BA6-47D0-4015-94CF-F56B8FA0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4-11 Bearings and Simple Harmonic Motion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42408-0484-4223-9170-54D781AD415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Simple Harmonic Motion (SHM)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Frequency (cycles per second)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Equilibrium is the centerline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42408-0484-4223-9170-54D781AD41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176" t="-3480" r="-1059" b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C801A9-4A1D-47B8-BA68-38181A137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61138" y="2297699"/>
            <a:ext cx="5324475" cy="3132551"/>
          </a:xfrm>
        </p:spPr>
      </p:pic>
    </p:spTree>
    <p:extLst>
      <p:ext uri="{BB962C8B-B14F-4D97-AF65-F5344CB8AC3E}">
        <p14:creationId xmlns:p14="http://schemas.microsoft.com/office/powerpoint/2010/main" val="285425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ABD3-5E57-4875-AE54-2BB646B7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4-11 Bearings and Simple Harmonic Motion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EB056-3BED-4A1C-8100-6AD2042B2A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 model for simple harmonic motion with displacement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0, amplitude of 4 cm, and period of 6 sec.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EB056-3BED-4A1C-8100-6AD2042B2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60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6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7D27-78D7-4151-9BDA-F0DD4418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4-11 Bearings and Simple Harmonic Motion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7A12A1-2D4A-4C67-8A9A-882412677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the equation for simple harmonic motion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Find maximum displacement</a:t>
                </a:r>
              </a:p>
              <a:p>
                <a:endParaRPr lang="en-US" dirty="0"/>
              </a:p>
              <a:p>
                <a:r>
                  <a:rPr lang="en-US" dirty="0"/>
                  <a:t>Find frequency</a:t>
                </a:r>
              </a:p>
              <a:p>
                <a:endParaRPr lang="en-US" dirty="0"/>
              </a:p>
              <a:p>
                <a:r>
                  <a:rPr lang="en-US" dirty="0"/>
                  <a:t>Find value of </a:t>
                </a:r>
                <a:r>
                  <a:rPr lang="en-US" i="1" dirty="0"/>
                  <a:t>d</a:t>
                </a:r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:r>
                  <a:rPr lang="en-US"/>
                  <a:t>the least </a:t>
                </a:r>
                <a:r>
                  <a:rPr lang="en-US" dirty="0"/>
                  <a:t>positive value of </a:t>
                </a:r>
                <a:r>
                  <a:rPr lang="en-US" i="1" dirty="0"/>
                  <a:t>t</a:t>
                </a:r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7A12A1-2D4A-4C67-8A9A-882412677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60" t="-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4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5CE8-8D85-40D8-8EA6-EB94D3DC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4-01 Angle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E119AD-FB94-4773-A3E9-91072B34FA2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a coterminal angle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E119AD-FB94-4773-A3E9-91072B34F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88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5201DA-7356-4B70-A05F-33D39D057E9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supplement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5201DA-7356-4B70-A05F-33D39D057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776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4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6A24-8265-482D-81DC-BCE45AF4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4-01 Angle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9AD45-B7A0-4BA0-B1B7-54D9648CB5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Convert radians to degrees</a:t>
            </a:r>
          </a:p>
          <a:p>
            <a:pPr lvl="1"/>
            <a:r>
              <a:rPr lang="en-US" dirty="0"/>
              <a:t>180° = π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4332E-5658-4289-9B62-51312E5AB1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Convert 120° to radians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Custom 1">
      <a:majorFont>
        <a:latin typeface="Harlow Solid Ital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4624</TotalTime>
  <Words>3008</Words>
  <Application>Microsoft Office PowerPoint</Application>
  <PresentationFormat>Custom</PresentationFormat>
  <Paragraphs>669</Paragraphs>
  <Slides>77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Cambria Math</vt:lpstr>
      <vt:lpstr>Cambria</vt:lpstr>
      <vt:lpstr>Comic Sans MS</vt:lpstr>
      <vt:lpstr>Harlow Solid Italic</vt:lpstr>
      <vt:lpstr>Arial</vt:lpstr>
      <vt:lpstr>Euphemia</vt:lpstr>
      <vt:lpstr>Math 16x9</vt:lpstr>
      <vt:lpstr>Trigonometry</vt:lpstr>
      <vt:lpstr>PowerPoint Presentation</vt:lpstr>
      <vt:lpstr>4-01 Angle Measures</vt:lpstr>
      <vt:lpstr>4-01 Angle Measures</vt:lpstr>
      <vt:lpstr>4-01 Angle Measures</vt:lpstr>
      <vt:lpstr>4-01 Angle Measures</vt:lpstr>
      <vt:lpstr>4-01 Angle Measures</vt:lpstr>
      <vt:lpstr>4-01 Angle Measures</vt:lpstr>
      <vt:lpstr>4-01 Angle Measures</vt:lpstr>
      <vt:lpstr>4-01 Angle Measures</vt:lpstr>
      <vt:lpstr>4-01 Angle Measures</vt:lpstr>
      <vt:lpstr>4-01 Angle Measures</vt:lpstr>
      <vt:lpstr>4-01 Angle Measures</vt:lpstr>
      <vt:lpstr>4-02 Unit Circle</vt:lpstr>
      <vt:lpstr>4-02 Unit Circle</vt:lpstr>
      <vt:lpstr>4-02 Unit Circle</vt:lpstr>
      <vt:lpstr>4-02 Unit Circle</vt:lpstr>
      <vt:lpstr>4-02 Unit Circle</vt:lpstr>
      <vt:lpstr>4-02 Unit Circle</vt:lpstr>
      <vt:lpstr>4-03 Right Triangle Trigonometry</vt:lpstr>
      <vt:lpstr>4-03 Right Triangle Trigonometry</vt:lpstr>
      <vt:lpstr>4-03 Right Triangle Trigonometry</vt:lpstr>
      <vt:lpstr>4-03 Right Triangle Trigonometry</vt:lpstr>
      <vt:lpstr>4-03 Right Triangle Trigonometry</vt:lpstr>
      <vt:lpstr>4-04 Right Triangle Trigonometry and Identities</vt:lpstr>
      <vt:lpstr>4-04 Right Triangle Trigonometry and Identities</vt:lpstr>
      <vt:lpstr>4-04 Right Triangle Trigonometry and Identities</vt:lpstr>
      <vt:lpstr>4-04 Right Triangle Trigonometry and Identities</vt:lpstr>
      <vt:lpstr>4-04 Right Triangle Trigonometry and Identities</vt:lpstr>
      <vt:lpstr>4-04 Right Triangle Trigonometry and Identities</vt:lpstr>
      <vt:lpstr>4-04 Right Triangle Trigonometry and Identities</vt:lpstr>
      <vt:lpstr>4-05 Trigonometric Functions of Any Angle</vt:lpstr>
      <vt:lpstr>4-05 Trigonometric Functions of Any Angle</vt:lpstr>
      <vt:lpstr>4-05 Trigonometric Functions of Any Angle</vt:lpstr>
      <vt:lpstr>4-05 Trigonometric Functions of Any Angle</vt:lpstr>
      <vt:lpstr>4-05 Trigonometric Functions of Any Angle</vt:lpstr>
      <vt:lpstr>4-05 Trigonometric Functions of Any Angle</vt:lpstr>
      <vt:lpstr>4-05 Trigonometric Functions of Any Angle</vt:lpstr>
      <vt:lpstr>4-05 Trigonometric Functions of Any Angle</vt:lpstr>
      <vt:lpstr>4-05 Trigonometric Functions of Any Angle</vt:lpstr>
      <vt:lpstr>4-06 Graphs of Sine and Cosine</vt:lpstr>
      <vt:lpstr>4-06 Graphs of Sine and Cosine</vt:lpstr>
      <vt:lpstr>4-06 Graphs of Sine and Cosine</vt:lpstr>
      <vt:lpstr>4-06 Graphs of Sine and Cosine</vt:lpstr>
      <vt:lpstr>4-06 Graphs of Sine and Cosine</vt:lpstr>
      <vt:lpstr>4-06 Graphs of Sine and Cosine</vt:lpstr>
      <vt:lpstr>4-06 Graphs of Sine and Cosine</vt:lpstr>
      <vt:lpstr>4-07 Graphs of Other Trigonometric Functions</vt:lpstr>
      <vt:lpstr>4-07 Graphs of Other Trigonometric Functions</vt:lpstr>
      <vt:lpstr>4-07 Graphs of Other Trigonometric Functions</vt:lpstr>
      <vt:lpstr>4-07 Graphs of Other Trigonometric Functions</vt:lpstr>
      <vt:lpstr>4-07 Graphs of Other Trigonometric Functions</vt:lpstr>
      <vt:lpstr>4-07 Graphs of Other Trigonometric Functions</vt:lpstr>
      <vt:lpstr>4-07 Graphs of Other Trigonometric Functions</vt:lpstr>
      <vt:lpstr>4-07 Graphs of Other Trigonometric Functions</vt:lpstr>
      <vt:lpstr>4-08 Inverse Trigonometric Functions</vt:lpstr>
      <vt:lpstr>4-08 Inverse Trigonometric Functions</vt:lpstr>
      <vt:lpstr>4-08 Inverse Trigonometric Functions</vt:lpstr>
      <vt:lpstr>4-08 Inverse Trigonometric Functions</vt:lpstr>
      <vt:lpstr>4-08 Inverse Trigonometric Functions</vt:lpstr>
      <vt:lpstr>4-08 Inverse Trigonometric Functions</vt:lpstr>
      <vt:lpstr>4-08 Inverse Trigonometric Functions</vt:lpstr>
      <vt:lpstr>4-09 Compositions involving Inverse Trigonometric Functions</vt:lpstr>
      <vt:lpstr>4-09 Compositions involving Inverse Trigonometric Functions</vt:lpstr>
      <vt:lpstr>4-09 Compositions involving Inverse Trigonometric Functions</vt:lpstr>
      <vt:lpstr>4-09 Compositions involving Inverse Trigonometric Functions</vt:lpstr>
      <vt:lpstr>4-09 Compositions involving Inverse Trigonometric Functions</vt:lpstr>
      <vt:lpstr>4-09 Compositions involving Inverse Trigonometric Functions</vt:lpstr>
      <vt:lpstr>4-10 Applications of Right Triangle Trigonometry</vt:lpstr>
      <vt:lpstr>4-10 Applications of Right Triangle Trigonometry</vt:lpstr>
      <vt:lpstr>4-10 Applications of Right Triangle Trigonometry</vt:lpstr>
      <vt:lpstr>4-11 Bearings and Simple Harmonic Motion</vt:lpstr>
      <vt:lpstr>4-11 Bearings and Simple Harmonic Motion</vt:lpstr>
      <vt:lpstr>4-11 Bearings and Simple Harmonic Motion</vt:lpstr>
      <vt:lpstr>4-11 Bearings and Simple Harmonic Motion</vt:lpstr>
      <vt:lpstr>4-11 Bearings and Simple Harmonic Motion</vt:lpstr>
      <vt:lpstr>4-11 Bearings and Simple Harmonic Motion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Richard Wright</dc:creator>
  <cp:lastModifiedBy>Richard Wright</cp:lastModifiedBy>
  <cp:revision>51</cp:revision>
  <cp:lastPrinted>2021-08-17T18:58:07Z</cp:lastPrinted>
  <dcterms:created xsi:type="dcterms:W3CDTF">2020-09-22T20:13:53Z</dcterms:created>
  <dcterms:modified xsi:type="dcterms:W3CDTF">2023-11-08T18:54:39Z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